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1300" r:id="rId2"/>
    <p:sldId id="1249" r:id="rId3"/>
    <p:sldId id="1316" r:id="rId4"/>
    <p:sldId id="1307" r:id="rId5"/>
    <p:sldId id="1294" r:id="rId6"/>
    <p:sldId id="1295" r:id="rId7"/>
    <p:sldId id="1310" r:id="rId8"/>
    <p:sldId id="1308" r:id="rId9"/>
    <p:sldId id="1318" r:id="rId10"/>
    <p:sldId id="1309" r:id="rId11"/>
    <p:sldId id="1311" r:id="rId12"/>
    <p:sldId id="1313" r:id="rId13"/>
    <p:sldId id="1299" r:id="rId14"/>
    <p:sldId id="1302" r:id="rId15"/>
    <p:sldId id="1303" r:id="rId16"/>
    <p:sldId id="1314" r:id="rId17"/>
    <p:sldId id="1317" r:id="rId18"/>
    <p:sldId id="1312" r:id="rId19"/>
    <p:sldId id="1301" r:id="rId20"/>
    <p:sldId id="1296" r:id="rId21"/>
    <p:sldId id="1297" r:id="rId22"/>
    <p:sldId id="1298" r:id="rId23"/>
    <p:sldId id="1281" r:id="rId24"/>
    <p:sldId id="1290" r:id="rId25"/>
    <p:sldId id="1292" r:id="rId26"/>
    <p:sldId id="1283" r:id="rId27"/>
    <p:sldId id="556" r:id="rId28"/>
    <p:sldId id="1256" r:id="rId29"/>
    <p:sldId id="1280" r:id="rId30"/>
    <p:sldId id="1284" r:id="rId31"/>
    <p:sldId id="1273" r:id="rId32"/>
    <p:sldId id="1274" r:id="rId33"/>
    <p:sldId id="1304" r:id="rId34"/>
    <p:sldId id="130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340C"/>
    <a:srgbClr val="C76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86049" autoAdjust="0"/>
  </p:normalViewPr>
  <p:slideViewPr>
    <p:cSldViewPr snapToGrid="0">
      <p:cViewPr varScale="1">
        <p:scale>
          <a:sx n="88" d="100"/>
          <a:sy n="88" d="100"/>
        </p:scale>
        <p:origin x="402"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0" d="100"/>
          <a:sy n="70" d="100"/>
        </p:scale>
        <p:origin x="288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1F3227C-5ED3-9621-3443-8A3B7DFCF2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8CE395A-8661-421B-AFB0-C23279E377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488385-3FD5-4FEC-932A-28DBFAC7D958}" type="datetimeFigureOut">
              <a:rPr lang="zh-CN" altLang="en-US" smtClean="0"/>
              <a:t>2024/9/4</a:t>
            </a:fld>
            <a:endParaRPr lang="zh-CN" altLang="en-US"/>
          </a:p>
        </p:txBody>
      </p:sp>
      <p:sp>
        <p:nvSpPr>
          <p:cNvPr id="4" name="页脚占位符 3">
            <a:extLst>
              <a:ext uri="{FF2B5EF4-FFF2-40B4-BE49-F238E27FC236}">
                <a16:creationId xmlns:a16="http://schemas.microsoft.com/office/drawing/2014/main" id="{AC4D27CE-9D2A-68AC-8E9A-1BAD968852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99AB264-76C5-CCEE-B4D8-B4339634F6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2A07F9-4D6B-4512-867E-C3C5046BA4B3}" type="slidenum">
              <a:rPr lang="zh-CN" altLang="en-US" smtClean="0"/>
              <a:t>‹#›</a:t>
            </a:fld>
            <a:endParaRPr lang="zh-CN" altLang="en-US"/>
          </a:p>
        </p:txBody>
      </p:sp>
    </p:spTree>
    <p:extLst>
      <p:ext uri="{BB962C8B-B14F-4D97-AF65-F5344CB8AC3E}">
        <p14:creationId xmlns:p14="http://schemas.microsoft.com/office/powerpoint/2010/main" val="42334686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E95D2-87DD-4815-A291-0B9EF7B38FD9}" type="datetimeFigureOut">
              <a:rPr lang="zh-CN" altLang="en-US" smtClean="0"/>
              <a:t>2024/9/4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9F5BB-6B95-418D-84EE-CD8A9802593A}" type="slidenum">
              <a:rPr lang="zh-CN" altLang="en-US" smtClean="0"/>
              <a:t>‹#›</a:t>
            </a:fld>
            <a:endParaRPr lang="zh-CN" altLang="en-US"/>
          </a:p>
        </p:txBody>
      </p:sp>
    </p:spTree>
    <p:extLst>
      <p:ext uri="{BB962C8B-B14F-4D97-AF65-F5344CB8AC3E}">
        <p14:creationId xmlns:p14="http://schemas.microsoft.com/office/powerpoint/2010/main" val="1272514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2785-EFF8-41A8-9260-638F031F0152}" type="slidenum">
              <a:rPr lang="zh-CN" altLang="en-US" smtClean="0"/>
              <a:t>1</a:t>
            </a:fld>
            <a:endParaRPr lang="zh-CN" altLang="en-US"/>
          </a:p>
        </p:txBody>
      </p:sp>
    </p:spTree>
    <p:extLst>
      <p:ext uri="{BB962C8B-B14F-4D97-AF65-F5344CB8AC3E}">
        <p14:creationId xmlns:p14="http://schemas.microsoft.com/office/powerpoint/2010/main" val="2948534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9E92E-DF6D-9DF3-0C95-363F2F8240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3157B6-3BAD-3CA6-D34C-0D26B526890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0BD1A88-89F9-451E-F811-1F272EC7CA16}"/>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6133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86A4ED-2ABE-44D9-AD72-C9F4E3C3A9B0}" type="slidenum">
              <a:rPr lang="zh-CN" altLang="en-US" smtClean="0"/>
              <a:t>2</a:t>
            </a:fld>
            <a:endParaRPr lang="zh-CN" altLang="en-US"/>
          </a:p>
        </p:txBody>
      </p:sp>
    </p:spTree>
    <p:extLst>
      <p:ext uri="{BB962C8B-B14F-4D97-AF65-F5344CB8AC3E}">
        <p14:creationId xmlns:p14="http://schemas.microsoft.com/office/powerpoint/2010/main" val="382698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8854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4768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6214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0066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86A4ED-2ABE-44D9-AD72-C9F4E3C3A9B0}" type="slidenum">
              <a:rPr lang="zh-CN" altLang="en-US" smtClean="0"/>
              <a:t>29</a:t>
            </a:fld>
            <a:endParaRPr lang="zh-CN" altLang="en-US"/>
          </a:p>
        </p:txBody>
      </p:sp>
    </p:spTree>
    <p:extLst>
      <p:ext uri="{BB962C8B-B14F-4D97-AF65-F5344CB8AC3E}">
        <p14:creationId xmlns:p14="http://schemas.microsoft.com/office/powerpoint/2010/main" val="242696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94480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9E92E-DF6D-9DF3-0C95-363F2F8240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3157B6-3BAD-3CA6-D34C-0D26B526890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0BD1A88-89F9-451E-F811-1F272EC7CA16}"/>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5330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E767C5-EEFB-FAD9-F8EA-8FBE6C2648E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CE83D05-57FA-0C7E-F51C-2872AD0C86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5D0FAFA-AC8C-EE92-1C10-98BA012B18B4}"/>
              </a:ext>
            </a:extLst>
          </p:cNvPr>
          <p:cNvSpPr>
            <a:spLocks noGrp="1"/>
          </p:cNvSpPr>
          <p:nvPr>
            <p:ph type="dt" sz="half" idx="10"/>
          </p:nvPr>
        </p:nvSpPr>
        <p:spPr/>
        <p:txBody>
          <a:bodyPr/>
          <a:lstStyle/>
          <a:p>
            <a:fld id="{8C4BCCC0-08CB-46D8-8F55-30B425BAD156}" type="datetime1">
              <a:rPr lang="zh-CN" altLang="en-US" smtClean="0"/>
              <a:t>2024/9/4</a:t>
            </a:fld>
            <a:endParaRPr lang="zh-CN" altLang="en-US"/>
          </a:p>
        </p:txBody>
      </p:sp>
      <p:sp>
        <p:nvSpPr>
          <p:cNvPr id="5" name="页脚占位符 4">
            <a:extLst>
              <a:ext uri="{FF2B5EF4-FFF2-40B4-BE49-F238E27FC236}">
                <a16:creationId xmlns:a16="http://schemas.microsoft.com/office/drawing/2014/main" id="{DC37A07E-0870-D986-98F9-5419F5FBEA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B0F1E2-D24A-7761-8484-817F3F707E04}"/>
              </a:ext>
            </a:extLst>
          </p:cNvPr>
          <p:cNvSpPr>
            <a:spLocks noGrp="1"/>
          </p:cNvSpPr>
          <p:nvPr>
            <p:ph type="sldNum" sz="quarter" idx="12"/>
          </p:nvPr>
        </p:nvSpPr>
        <p:spPr>
          <a:xfrm>
            <a:off x="9524215" y="6538912"/>
            <a:ext cx="2743200" cy="365125"/>
          </a:xfrm>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172790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792E3-3ACC-C927-EC78-4A7BF2BEC7E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C431897-C97A-0E96-023C-7A915999FD0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3E4189-924B-1059-D08F-D4CE88A64831}"/>
              </a:ext>
            </a:extLst>
          </p:cNvPr>
          <p:cNvSpPr>
            <a:spLocks noGrp="1"/>
          </p:cNvSpPr>
          <p:nvPr>
            <p:ph type="dt" sz="half" idx="10"/>
          </p:nvPr>
        </p:nvSpPr>
        <p:spPr/>
        <p:txBody>
          <a:bodyPr/>
          <a:lstStyle/>
          <a:p>
            <a:fld id="{0D0E0A25-6B04-4C61-82F2-ED3C65663F77}" type="datetime1">
              <a:rPr lang="zh-CN" altLang="en-US" smtClean="0"/>
              <a:t>2024/9/4</a:t>
            </a:fld>
            <a:endParaRPr lang="zh-CN" altLang="en-US"/>
          </a:p>
        </p:txBody>
      </p:sp>
      <p:sp>
        <p:nvSpPr>
          <p:cNvPr id="5" name="页脚占位符 4">
            <a:extLst>
              <a:ext uri="{FF2B5EF4-FFF2-40B4-BE49-F238E27FC236}">
                <a16:creationId xmlns:a16="http://schemas.microsoft.com/office/drawing/2014/main" id="{C639BA16-C03B-1F84-8A61-E218EF6305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8B3407-A32E-7624-EEF3-449ADB615F7A}"/>
              </a:ext>
            </a:extLst>
          </p:cNvPr>
          <p:cNvSpPr>
            <a:spLocks noGrp="1"/>
          </p:cNvSpPr>
          <p:nvPr>
            <p:ph type="sldNum" sz="quarter" idx="12"/>
          </p:nvPr>
        </p:nvSpPr>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3594146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E7CFE9-C997-1FB6-3826-740779D7E6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09404CA-637C-8856-9D15-6CB185B8AEF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CBD95B-5EEC-A8CA-92A4-5A9A9376D194}"/>
              </a:ext>
            </a:extLst>
          </p:cNvPr>
          <p:cNvSpPr>
            <a:spLocks noGrp="1"/>
          </p:cNvSpPr>
          <p:nvPr>
            <p:ph type="dt" sz="half" idx="10"/>
          </p:nvPr>
        </p:nvSpPr>
        <p:spPr/>
        <p:txBody>
          <a:bodyPr/>
          <a:lstStyle/>
          <a:p>
            <a:fld id="{F617B01E-AD9B-4A7B-9CEF-A5C86C99F415}" type="datetime1">
              <a:rPr lang="zh-CN" altLang="en-US" smtClean="0"/>
              <a:t>2024/9/4</a:t>
            </a:fld>
            <a:endParaRPr lang="zh-CN" altLang="en-US"/>
          </a:p>
        </p:txBody>
      </p:sp>
      <p:sp>
        <p:nvSpPr>
          <p:cNvPr id="5" name="页脚占位符 4">
            <a:extLst>
              <a:ext uri="{FF2B5EF4-FFF2-40B4-BE49-F238E27FC236}">
                <a16:creationId xmlns:a16="http://schemas.microsoft.com/office/drawing/2014/main" id="{C8F8A852-F502-7DEB-37FB-6A3FA87499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4049CC-7255-4EDB-05EE-6CC8573237EE}"/>
              </a:ext>
            </a:extLst>
          </p:cNvPr>
          <p:cNvSpPr>
            <a:spLocks noGrp="1"/>
          </p:cNvSpPr>
          <p:nvPr>
            <p:ph type="sldNum" sz="quarter" idx="12"/>
          </p:nvPr>
        </p:nvSpPr>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2990670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D0CD7-1FC5-26D9-AC68-1A12B062D9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3DA636-C128-49D1-8589-4AFA206ACF2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E4F871-6513-E1C9-26BF-4E4BEB506850}"/>
              </a:ext>
            </a:extLst>
          </p:cNvPr>
          <p:cNvSpPr>
            <a:spLocks noGrp="1"/>
          </p:cNvSpPr>
          <p:nvPr>
            <p:ph type="dt" sz="half" idx="10"/>
          </p:nvPr>
        </p:nvSpPr>
        <p:spPr/>
        <p:txBody>
          <a:bodyPr/>
          <a:lstStyle/>
          <a:p>
            <a:fld id="{7B87453D-00A5-4942-988B-73E7F1BCFB86}" type="datetime1">
              <a:rPr lang="zh-CN" altLang="en-US" smtClean="0"/>
              <a:t>2024/9/4</a:t>
            </a:fld>
            <a:endParaRPr lang="zh-CN" altLang="en-US"/>
          </a:p>
        </p:txBody>
      </p:sp>
      <p:sp>
        <p:nvSpPr>
          <p:cNvPr id="5" name="页脚占位符 4">
            <a:extLst>
              <a:ext uri="{FF2B5EF4-FFF2-40B4-BE49-F238E27FC236}">
                <a16:creationId xmlns:a16="http://schemas.microsoft.com/office/drawing/2014/main" id="{DB48C535-D548-D197-95C7-DAC07308EF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7FB6F-75B7-2EAA-DA60-8061FE46750E}"/>
              </a:ext>
            </a:extLst>
          </p:cNvPr>
          <p:cNvSpPr>
            <a:spLocks noGrp="1"/>
          </p:cNvSpPr>
          <p:nvPr>
            <p:ph type="sldNum" sz="quarter" idx="12"/>
          </p:nvPr>
        </p:nvSpPr>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222319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FC385-9D80-F1D4-C10D-7AF6973406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40350-DE04-D311-E60E-AA59C921F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00FA9B-EEE6-5740-C7F7-730B9A49920A}"/>
              </a:ext>
            </a:extLst>
          </p:cNvPr>
          <p:cNvSpPr>
            <a:spLocks noGrp="1"/>
          </p:cNvSpPr>
          <p:nvPr>
            <p:ph type="dt" sz="half" idx="10"/>
          </p:nvPr>
        </p:nvSpPr>
        <p:spPr/>
        <p:txBody>
          <a:bodyPr/>
          <a:lstStyle/>
          <a:p>
            <a:fld id="{B1A23036-9F75-4722-8921-BC113D746681}" type="datetime1">
              <a:rPr lang="zh-CN" altLang="en-US" smtClean="0"/>
              <a:t>2024/9/4</a:t>
            </a:fld>
            <a:endParaRPr lang="zh-CN" altLang="en-US"/>
          </a:p>
        </p:txBody>
      </p:sp>
      <p:sp>
        <p:nvSpPr>
          <p:cNvPr id="5" name="页脚占位符 4">
            <a:extLst>
              <a:ext uri="{FF2B5EF4-FFF2-40B4-BE49-F238E27FC236}">
                <a16:creationId xmlns:a16="http://schemas.microsoft.com/office/drawing/2014/main" id="{EC6305C8-287C-09E7-DFBF-6AF590EF21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039198-702B-F7DA-F9D5-21894189AE5E}"/>
              </a:ext>
            </a:extLst>
          </p:cNvPr>
          <p:cNvSpPr>
            <a:spLocks noGrp="1"/>
          </p:cNvSpPr>
          <p:nvPr>
            <p:ph type="sldNum" sz="quarter" idx="12"/>
          </p:nvPr>
        </p:nvSpPr>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271440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4F064-FBC9-B8EF-54A3-2671EAF644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4F2512-00F7-2F03-5F30-A70D68E6670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094B2D-2E99-376E-3A1F-87FABB2A4F0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1635CA7-42B1-E3C1-E618-7CD9F7DA7A54}"/>
              </a:ext>
            </a:extLst>
          </p:cNvPr>
          <p:cNvSpPr>
            <a:spLocks noGrp="1"/>
          </p:cNvSpPr>
          <p:nvPr>
            <p:ph type="dt" sz="half" idx="10"/>
          </p:nvPr>
        </p:nvSpPr>
        <p:spPr/>
        <p:txBody>
          <a:bodyPr/>
          <a:lstStyle/>
          <a:p>
            <a:fld id="{588891E6-686D-461A-A182-AFBAA7904AEA}" type="datetime1">
              <a:rPr lang="zh-CN" altLang="en-US" smtClean="0"/>
              <a:t>2024/9/4</a:t>
            </a:fld>
            <a:endParaRPr lang="zh-CN" altLang="en-US"/>
          </a:p>
        </p:txBody>
      </p:sp>
      <p:sp>
        <p:nvSpPr>
          <p:cNvPr id="6" name="页脚占位符 5">
            <a:extLst>
              <a:ext uri="{FF2B5EF4-FFF2-40B4-BE49-F238E27FC236}">
                <a16:creationId xmlns:a16="http://schemas.microsoft.com/office/drawing/2014/main" id="{AA2E6B88-1C15-B236-5014-633D51C6CA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763534-DF43-2507-E5AA-57792A819C4C}"/>
              </a:ext>
            </a:extLst>
          </p:cNvPr>
          <p:cNvSpPr>
            <a:spLocks noGrp="1"/>
          </p:cNvSpPr>
          <p:nvPr>
            <p:ph type="sldNum" sz="quarter" idx="12"/>
          </p:nvPr>
        </p:nvSpPr>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395318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05C78-2296-8874-A38F-019F29A3E80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E35103-9D28-4C70-D723-3D73DACA3B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DBE5796-D544-93B2-D265-AFBCEDD518C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E5DBE59-F08A-1345-1A61-7F01AE2F84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CC3A2E5-6BD6-FFDF-22D1-5FD97833F29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51C8AD2-C50A-B669-A0AE-9F4B0408C4C4}"/>
              </a:ext>
            </a:extLst>
          </p:cNvPr>
          <p:cNvSpPr>
            <a:spLocks noGrp="1"/>
          </p:cNvSpPr>
          <p:nvPr>
            <p:ph type="dt" sz="half" idx="10"/>
          </p:nvPr>
        </p:nvSpPr>
        <p:spPr/>
        <p:txBody>
          <a:bodyPr/>
          <a:lstStyle/>
          <a:p>
            <a:fld id="{0DB5246B-A525-4A12-A169-0B4599BA2D03}" type="datetime1">
              <a:rPr lang="zh-CN" altLang="en-US" smtClean="0"/>
              <a:t>2024/9/4</a:t>
            </a:fld>
            <a:endParaRPr lang="zh-CN" altLang="en-US"/>
          </a:p>
        </p:txBody>
      </p:sp>
      <p:sp>
        <p:nvSpPr>
          <p:cNvPr id="8" name="页脚占位符 7">
            <a:extLst>
              <a:ext uri="{FF2B5EF4-FFF2-40B4-BE49-F238E27FC236}">
                <a16:creationId xmlns:a16="http://schemas.microsoft.com/office/drawing/2014/main" id="{9EA0F0D6-1F9A-C91C-5BD1-DCEA2BBA8CC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732292B-ED92-92C7-BCBC-6FC8BDAEF930}"/>
              </a:ext>
            </a:extLst>
          </p:cNvPr>
          <p:cNvSpPr>
            <a:spLocks noGrp="1"/>
          </p:cNvSpPr>
          <p:nvPr>
            <p:ph type="sldNum" sz="quarter" idx="12"/>
          </p:nvPr>
        </p:nvSpPr>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3745319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0E611-09F8-5747-81F0-2617B811A25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E3CE909-46E9-1E92-8EC2-0315C7EE7942}"/>
              </a:ext>
            </a:extLst>
          </p:cNvPr>
          <p:cNvSpPr>
            <a:spLocks noGrp="1"/>
          </p:cNvSpPr>
          <p:nvPr>
            <p:ph type="dt" sz="half" idx="10"/>
          </p:nvPr>
        </p:nvSpPr>
        <p:spPr/>
        <p:txBody>
          <a:bodyPr/>
          <a:lstStyle/>
          <a:p>
            <a:fld id="{3BA05B20-6E83-4B13-9D41-B8C0CD0E1A34}" type="datetime1">
              <a:rPr lang="zh-CN" altLang="en-US" smtClean="0"/>
              <a:t>2024/9/4</a:t>
            </a:fld>
            <a:endParaRPr lang="zh-CN" altLang="en-US"/>
          </a:p>
        </p:txBody>
      </p:sp>
      <p:sp>
        <p:nvSpPr>
          <p:cNvPr id="4" name="页脚占位符 3">
            <a:extLst>
              <a:ext uri="{FF2B5EF4-FFF2-40B4-BE49-F238E27FC236}">
                <a16:creationId xmlns:a16="http://schemas.microsoft.com/office/drawing/2014/main" id="{38E7261A-4E0D-DA22-8D30-205ABC7C77F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2696C94-1859-5939-152C-6CB95AF126D9}"/>
              </a:ext>
            </a:extLst>
          </p:cNvPr>
          <p:cNvSpPr>
            <a:spLocks noGrp="1"/>
          </p:cNvSpPr>
          <p:nvPr>
            <p:ph type="sldNum" sz="quarter" idx="12"/>
          </p:nvPr>
        </p:nvSpPr>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39976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B303BA-68FC-3BB3-EF41-5D58C311AA58}"/>
              </a:ext>
            </a:extLst>
          </p:cNvPr>
          <p:cNvSpPr>
            <a:spLocks noGrp="1"/>
          </p:cNvSpPr>
          <p:nvPr>
            <p:ph type="dt" sz="half" idx="10"/>
          </p:nvPr>
        </p:nvSpPr>
        <p:spPr/>
        <p:txBody>
          <a:bodyPr/>
          <a:lstStyle/>
          <a:p>
            <a:fld id="{51DBDF51-5F52-45F0-A558-CB041BE2245A}" type="datetime1">
              <a:rPr lang="zh-CN" altLang="en-US" smtClean="0"/>
              <a:t>2024/9/4</a:t>
            </a:fld>
            <a:endParaRPr lang="zh-CN" altLang="en-US"/>
          </a:p>
        </p:txBody>
      </p:sp>
      <p:sp>
        <p:nvSpPr>
          <p:cNvPr id="3" name="页脚占位符 2">
            <a:extLst>
              <a:ext uri="{FF2B5EF4-FFF2-40B4-BE49-F238E27FC236}">
                <a16:creationId xmlns:a16="http://schemas.microsoft.com/office/drawing/2014/main" id="{E5853643-18BB-BF96-6915-B10DF213CD7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788460F-E3A8-5CC4-946D-C5B9538C720C}"/>
              </a:ext>
            </a:extLst>
          </p:cNvPr>
          <p:cNvSpPr>
            <a:spLocks noGrp="1"/>
          </p:cNvSpPr>
          <p:nvPr>
            <p:ph type="sldNum" sz="quarter" idx="12"/>
          </p:nvPr>
        </p:nvSpPr>
        <p:spPr>
          <a:xfrm>
            <a:off x="9265920" y="6377214"/>
            <a:ext cx="2743200" cy="365125"/>
          </a:xfrm>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678330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C4C67-B6F5-A0FD-2F02-5E14640FC6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5E586E-A5AF-7470-B27B-79851155B3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CD59B8C-D008-869D-0A1B-5DD9E0B37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91BA966-5DBD-2666-88AE-10649CD62DC6}"/>
              </a:ext>
            </a:extLst>
          </p:cNvPr>
          <p:cNvSpPr>
            <a:spLocks noGrp="1"/>
          </p:cNvSpPr>
          <p:nvPr>
            <p:ph type="dt" sz="half" idx="10"/>
          </p:nvPr>
        </p:nvSpPr>
        <p:spPr/>
        <p:txBody>
          <a:bodyPr/>
          <a:lstStyle/>
          <a:p>
            <a:fld id="{BE1BE30F-BD95-4440-8A79-FCDA750C8A21}" type="datetime1">
              <a:rPr lang="zh-CN" altLang="en-US" smtClean="0"/>
              <a:t>2024/9/4</a:t>
            </a:fld>
            <a:endParaRPr lang="zh-CN" altLang="en-US"/>
          </a:p>
        </p:txBody>
      </p:sp>
      <p:sp>
        <p:nvSpPr>
          <p:cNvPr id="6" name="页脚占位符 5">
            <a:extLst>
              <a:ext uri="{FF2B5EF4-FFF2-40B4-BE49-F238E27FC236}">
                <a16:creationId xmlns:a16="http://schemas.microsoft.com/office/drawing/2014/main" id="{7741EB44-570A-4060-636A-E8A06532D6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C59DB1-C4A7-13F1-ADED-6158D1E51A0E}"/>
              </a:ext>
            </a:extLst>
          </p:cNvPr>
          <p:cNvSpPr>
            <a:spLocks noGrp="1"/>
          </p:cNvSpPr>
          <p:nvPr>
            <p:ph type="sldNum" sz="quarter" idx="12"/>
          </p:nvPr>
        </p:nvSpPr>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17498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FAEA9-ACE2-516E-D6A0-2BCD615301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2ADDC0F-3634-ADC3-7834-84F02C255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8DD23B-91F6-6C2A-3627-35E9D6E29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09138F8-83AB-CBB9-932A-8263A7332B76}"/>
              </a:ext>
            </a:extLst>
          </p:cNvPr>
          <p:cNvSpPr>
            <a:spLocks noGrp="1"/>
          </p:cNvSpPr>
          <p:nvPr>
            <p:ph type="dt" sz="half" idx="10"/>
          </p:nvPr>
        </p:nvSpPr>
        <p:spPr/>
        <p:txBody>
          <a:bodyPr/>
          <a:lstStyle/>
          <a:p>
            <a:fld id="{85CE3A95-9BEB-43BB-BFF3-3AFD30ADF12E}" type="datetime1">
              <a:rPr lang="zh-CN" altLang="en-US" smtClean="0"/>
              <a:t>2024/9/4</a:t>
            </a:fld>
            <a:endParaRPr lang="zh-CN" altLang="en-US"/>
          </a:p>
        </p:txBody>
      </p:sp>
      <p:sp>
        <p:nvSpPr>
          <p:cNvPr id="6" name="页脚占位符 5">
            <a:extLst>
              <a:ext uri="{FF2B5EF4-FFF2-40B4-BE49-F238E27FC236}">
                <a16:creationId xmlns:a16="http://schemas.microsoft.com/office/drawing/2014/main" id="{F6E6D031-FF15-9331-98AE-F29CB37F64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5425D6-ADF6-6176-C932-11F897618933}"/>
              </a:ext>
            </a:extLst>
          </p:cNvPr>
          <p:cNvSpPr>
            <a:spLocks noGrp="1"/>
          </p:cNvSpPr>
          <p:nvPr>
            <p:ph type="sldNum" sz="quarter" idx="12"/>
          </p:nvPr>
        </p:nvSpPr>
        <p:spPr/>
        <p:txBody>
          <a:bodyPr/>
          <a:lstStyle/>
          <a:p>
            <a:fld id="{CE6D0088-E7B1-44B4-B1AB-922CF3440474}" type="slidenum">
              <a:rPr lang="zh-CN" altLang="en-US" smtClean="0"/>
              <a:t>‹#›</a:t>
            </a:fld>
            <a:endParaRPr lang="zh-CN" altLang="en-US"/>
          </a:p>
        </p:txBody>
      </p:sp>
    </p:spTree>
    <p:extLst>
      <p:ext uri="{BB962C8B-B14F-4D97-AF65-F5344CB8AC3E}">
        <p14:creationId xmlns:p14="http://schemas.microsoft.com/office/powerpoint/2010/main" val="51316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ABCE142-09AB-1471-14D5-18C89B38F4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B5CD1D-D780-3489-A251-F790C3BEA6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A102CF-73C2-0236-E652-E4C210BD6A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1F395-4689-4392-B094-BF23899E34DA}" type="datetime1">
              <a:rPr lang="zh-CN" altLang="en-US" smtClean="0"/>
              <a:t>2024/9/4</a:t>
            </a:fld>
            <a:endParaRPr lang="zh-CN" altLang="en-US"/>
          </a:p>
        </p:txBody>
      </p:sp>
      <p:sp>
        <p:nvSpPr>
          <p:cNvPr id="5" name="页脚占位符 4">
            <a:extLst>
              <a:ext uri="{FF2B5EF4-FFF2-40B4-BE49-F238E27FC236}">
                <a16:creationId xmlns:a16="http://schemas.microsoft.com/office/drawing/2014/main" id="{81DF8A49-34C1-37D8-214F-B24AC6F9BD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6463A7-1210-7524-DB60-4D4155C1FB87}"/>
              </a:ext>
            </a:extLst>
          </p:cNvPr>
          <p:cNvSpPr>
            <a:spLocks noGrp="1"/>
          </p:cNvSpPr>
          <p:nvPr>
            <p:ph type="sldNum" sz="quarter" idx="4"/>
          </p:nvPr>
        </p:nvSpPr>
        <p:spPr>
          <a:xfrm>
            <a:off x="9448800" y="6479598"/>
            <a:ext cx="2743200" cy="365125"/>
          </a:xfrm>
          <a:prstGeom prst="rect">
            <a:avLst/>
          </a:prstGeom>
        </p:spPr>
        <p:txBody>
          <a:bodyPr vert="horz" lIns="91440" tIns="45720" rIns="91440" bIns="45720" rtlCol="0" anchor="ctr"/>
          <a:lstStyle>
            <a:lvl1pPr algn="r">
              <a:defRPr sz="1800">
                <a:ln w="9525">
                  <a:solidFill>
                    <a:schemeClr val="tx1"/>
                  </a:solidFill>
                </a:ln>
                <a:solidFill>
                  <a:schemeClr val="tx1">
                    <a:tint val="75000"/>
                  </a:schemeClr>
                </a:solidFill>
                <a:effectLst>
                  <a:reflection blurRad="6350" stA="55000" endA="300" endPos="45500" dir="5400000" sy="-100000" algn="bl" rotWithShape="0"/>
                </a:effectLst>
              </a:defRPr>
            </a:lvl1pPr>
          </a:lstStyle>
          <a:p>
            <a:fld id="{CE6D0088-E7B1-44B4-B1AB-922CF3440474}" type="slidenum">
              <a:rPr lang="zh-CN" altLang="en-US" smtClean="0"/>
              <a:pPr/>
              <a:t>‹#›</a:t>
            </a:fld>
            <a:endParaRPr lang="zh-CN" altLang="en-US"/>
          </a:p>
        </p:txBody>
      </p:sp>
    </p:spTree>
    <p:extLst>
      <p:ext uri="{BB962C8B-B14F-4D97-AF65-F5344CB8AC3E}">
        <p14:creationId xmlns:p14="http://schemas.microsoft.com/office/powerpoint/2010/main" val="692870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5.png"/><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slideLayout" Target="../slideLayouts/slideLayout7.xml"/><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2.jpeg"/><Relationship Id="rId10" Type="http://schemas.openxmlformats.org/officeDocument/2006/relationships/image" Target="../media/image96.png"/><Relationship Id="rId4" Type="http://schemas.openxmlformats.org/officeDocument/2006/relationships/notesSlide" Target="../notesSlides/notesSlide3.xml"/><Relationship Id="rId9" Type="http://schemas.openxmlformats.org/officeDocument/2006/relationships/image" Target="../media/image95.png"/><Relationship Id="rId14" Type="http://schemas.openxmlformats.org/officeDocument/2006/relationships/image" Target="../media/image100.png"/></Relationships>
</file>

<file path=ppt/slides/_rels/slide2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6.png"/><Relationship Id="rId3" Type="http://schemas.openxmlformats.org/officeDocument/2006/relationships/slideLayout" Target="../slideLayouts/slideLayout7.xml"/><Relationship Id="rId7" Type="http://schemas.openxmlformats.org/officeDocument/2006/relationships/image" Target="../media/image92.png"/><Relationship Id="rId12" Type="http://schemas.openxmlformats.org/officeDocument/2006/relationships/image" Target="../media/image8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1.png"/><Relationship Id="rId11" Type="http://schemas.openxmlformats.org/officeDocument/2006/relationships/image" Target="../media/image84.png"/><Relationship Id="rId5" Type="http://schemas.openxmlformats.org/officeDocument/2006/relationships/image" Target="../media/image2.jpeg"/><Relationship Id="rId10" Type="http://schemas.openxmlformats.org/officeDocument/2006/relationships/image" Target="../media/image95.png"/><Relationship Id="rId4" Type="http://schemas.openxmlformats.org/officeDocument/2006/relationships/notesSlide" Target="../notesSlides/notesSlide4.xml"/><Relationship Id="rId9" Type="http://schemas.openxmlformats.org/officeDocument/2006/relationships/image" Target="../media/image94.png"/><Relationship Id="rId1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106.png"/><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7.xml"/><Relationship Id="rId7" Type="http://schemas.openxmlformats.org/officeDocument/2006/relationships/image" Target="../media/image9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97.png"/><Relationship Id="rId5" Type="http://schemas.openxmlformats.org/officeDocument/2006/relationships/image" Target="../media/image2.jpeg"/><Relationship Id="rId4" Type="http://schemas.openxmlformats.org/officeDocument/2006/relationships/notesSlide" Target="../notesSlides/notesSlide5.xml"/><Relationship Id="rId9"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08.png"/><Relationship Id="rId5" Type="http://schemas.openxmlformats.org/officeDocument/2006/relationships/image" Target="../media/image2.jpeg"/><Relationship Id="rId4"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jpeg"/><Relationship Id="rId4"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jpeg"/><Relationship Id="rId4"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09.png"/><Relationship Id="rId5" Type="http://schemas.openxmlformats.org/officeDocument/2006/relationships/image" Target="../media/image2.jpeg"/><Relationship Id="rId4"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CA6F0E-242D-FEEF-AA2F-B6B4A6EFDD41}"/>
              </a:ext>
            </a:extLst>
          </p:cNvPr>
          <p:cNvSpPr txBox="1"/>
          <p:nvPr/>
        </p:nvSpPr>
        <p:spPr>
          <a:xfrm>
            <a:off x="248920" y="3283701"/>
            <a:ext cx="11694160" cy="1131848"/>
          </a:xfrm>
          <a:prstGeom prst="rect">
            <a:avLst/>
          </a:prstGeom>
          <a:noFill/>
        </p:spPr>
        <p:txBody>
          <a:bodyPr wrap="square" rtlCol="0">
            <a:spAutoFit/>
          </a:bodyPr>
          <a:lstStyle/>
          <a:p>
            <a:pPr algn="ctr">
              <a:lnSpc>
                <a:spcPct val="150000"/>
              </a:lnSpc>
            </a:pPr>
            <a:r>
              <a:rPr lang="en-US" altLang="zh-CN" sz="2400" b="1">
                <a:latin typeface="Arial" panose="020B0604020202020204" pitchFamily="34" charset="0"/>
                <a:ea typeface="黑体" panose="02010609060101010101" pitchFamily="49" charset="-122"/>
              </a:rPr>
              <a:t>Reliable Sequential Learning for Material Optimization </a:t>
            </a:r>
          </a:p>
          <a:p>
            <a:pPr algn="ctr">
              <a:lnSpc>
                <a:spcPct val="150000"/>
              </a:lnSpc>
            </a:pPr>
            <a:r>
              <a:rPr lang="en-US" altLang="zh-CN" sz="2400" b="1">
                <a:latin typeface="Arial" panose="020B0604020202020204" pitchFamily="34" charset="0"/>
                <a:ea typeface="黑体" panose="02010609060101010101" pitchFamily="49" charset="-122"/>
              </a:rPr>
              <a:t>via Uniform Sampling and Transfer Sampling </a:t>
            </a:r>
          </a:p>
        </p:txBody>
      </p:sp>
      <p:sp>
        <p:nvSpPr>
          <p:cNvPr id="7" name="文本框 6">
            <a:extLst>
              <a:ext uri="{FF2B5EF4-FFF2-40B4-BE49-F238E27FC236}">
                <a16:creationId xmlns:a16="http://schemas.microsoft.com/office/drawing/2014/main" id="{F1623F81-E31B-2A07-C5BB-3F503EE4496B}"/>
              </a:ext>
            </a:extLst>
          </p:cNvPr>
          <p:cNvSpPr txBox="1"/>
          <p:nvPr/>
        </p:nvSpPr>
        <p:spPr>
          <a:xfrm>
            <a:off x="10277225" y="6352093"/>
            <a:ext cx="1467068" cy="400110"/>
          </a:xfrm>
          <a:prstGeom prst="rect">
            <a:avLst/>
          </a:prstGeom>
          <a:noFill/>
        </p:spPr>
        <p:txBody>
          <a:bodyPr wrap="none" rtlCol="0">
            <a:spAutoFit/>
          </a:bodyPr>
          <a:lstStyle/>
          <a:p>
            <a:r>
              <a:rPr lang="en-US" altLang="zh-CN" sz="2000" b="1">
                <a:latin typeface="Arial" panose="020B0604020202020204" pitchFamily="34" charset="0"/>
                <a:ea typeface="黑体" panose="02010609060101010101" pitchFamily="49" charset="-122"/>
                <a:cs typeface="Arial" panose="020B0604020202020204" pitchFamily="34" charset="0"/>
              </a:rPr>
              <a:t>2024.07.13</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pic>
        <p:nvPicPr>
          <p:cNvPr id="8" name="图片 7">
            <a:extLst>
              <a:ext uri="{FF2B5EF4-FFF2-40B4-BE49-F238E27FC236}">
                <a16:creationId xmlns:a16="http://schemas.microsoft.com/office/drawing/2014/main" id="{1A1FB22F-C463-4DCD-1876-262E14B1F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3008376"/>
          </a:xfrm>
          <a:prstGeom prst="rect">
            <a:avLst/>
          </a:prstGeom>
        </p:spPr>
      </p:pic>
      <p:sp>
        <p:nvSpPr>
          <p:cNvPr id="9" name="文本框 8">
            <a:extLst>
              <a:ext uri="{FF2B5EF4-FFF2-40B4-BE49-F238E27FC236}">
                <a16:creationId xmlns:a16="http://schemas.microsoft.com/office/drawing/2014/main" id="{E4F7A537-E91E-0C81-3F1B-B05DB906DCFE}"/>
              </a:ext>
            </a:extLst>
          </p:cNvPr>
          <p:cNvSpPr txBox="1"/>
          <p:nvPr/>
        </p:nvSpPr>
        <p:spPr>
          <a:xfrm>
            <a:off x="3190373" y="4724742"/>
            <a:ext cx="5811253" cy="369332"/>
          </a:xfrm>
          <a:prstGeom prst="rect">
            <a:avLst/>
          </a:prstGeom>
          <a:noFill/>
        </p:spPr>
        <p:txBody>
          <a:bodyPr wrap="square">
            <a:spAutoFit/>
          </a:bodyPr>
          <a:lstStyle/>
          <a:p>
            <a:r>
              <a:rPr lang="zh-CN" altLang="en-US">
                <a:latin typeface="Arial" panose="020B0604020202020204" pitchFamily="34" charset="0"/>
                <a:ea typeface="黑体" panose="02010609060101010101" pitchFamily="49" charset="-122"/>
              </a:rPr>
              <a:t>关键词：材料问题，贝叶斯优化，均匀采样，迁移学习</a:t>
            </a:r>
            <a:endParaRPr lang="en-US" altLang="zh-CN" dirty="0">
              <a:latin typeface="Arial" panose="020B0604020202020204" pitchFamily="34" charset="0"/>
              <a:ea typeface="黑体" panose="02010609060101010101" pitchFamily="49" charset="-122"/>
            </a:endParaRPr>
          </a:p>
        </p:txBody>
      </p:sp>
      <p:sp>
        <p:nvSpPr>
          <p:cNvPr id="13" name="文本框 12">
            <a:extLst>
              <a:ext uri="{FF2B5EF4-FFF2-40B4-BE49-F238E27FC236}">
                <a16:creationId xmlns:a16="http://schemas.microsoft.com/office/drawing/2014/main" id="{D648CFD0-25E0-07E3-D120-8453335315E3}"/>
              </a:ext>
            </a:extLst>
          </p:cNvPr>
          <p:cNvSpPr txBox="1"/>
          <p:nvPr/>
        </p:nvSpPr>
        <p:spPr>
          <a:xfrm>
            <a:off x="2902620" y="5403267"/>
            <a:ext cx="6093994" cy="830997"/>
          </a:xfrm>
          <a:prstGeom prst="rect">
            <a:avLst/>
          </a:prstGeom>
          <a:noFill/>
        </p:spPr>
        <p:txBody>
          <a:bodyPr wrap="square">
            <a:spAutoFit/>
          </a:bodyPr>
          <a:lstStyle/>
          <a:p>
            <a:pPr algn="ctr"/>
            <a:r>
              <a:rPr lang="zh-CN" altLang="en-US" sz="2400">
                <a:latin typeface="Arial" panose="020B0604020202020204" pitchFamily="34" charset="0"/>
                <a:ea typeface="黑体" panose="02010609060101010101" pitchFamily="49" charset="-122"/>
              </a:rPr>
              <a:t>汇报人：赵志洋</a:t>
            </a:r>
            <a:endParaRPr lang="en-US" altLang="zh-CN" sz="2400">
              <a:latin typeface="Arial" panose="020B0604020202020204" pitchFamily="34" charset="0"/>
              <a:ea typeface="黑体" panose="02010609060101010101" pitchFamily="49" charset="-122"/>
            </a:endParaRPr>
          </a:p>
          <a:p>
            <a:pPr algn="ctr"/>
            <a:r>
              <a:rPr lang="zh-CN" altLang="en-US" sz="2400">
                <a:latin typeface="Arial" panose="020B0604020202020204" pitchFamily="34" charset="0"/>
                <a:ea typeface="黑体" panose="02010609060101010101" pitchFamily="49" charset="-122"/>
              </a:rPr>
              <a:t>   指导老师：刘  哲 教授</a:t>
            </a:r>
            <a:endParaRPr lang="en-US" altLang="zh-CN" sz="240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896360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EE2F582-0F47-FF5A-DD37-CE27BBE8020C}"/>
              </a:ext>
            </a:extLst>
          </p:cNvPr>
          <p:cNvSpPr>
            <a:spLocks noGrp="1"/>
          </p:cNvSpPr>
          <p:nvPr>
            <p:ph type="sldNum" sz="quarter" idx="12"/>
          </p:nvPr>
        </p:nvSpPr>
        <p:spPr/>
        <p:txBody>
          <a:bodyPr/>
          <a:lstStyle/>
          <a:p>
            <a:fld id="{CE6D0088-E7B1-44B4-B1AB-922CF3440474}" type="slidenum">
              <a:rPr lang="zh-CN" altLang="en-US" smtClean="0"/>
              <a:t>10</a:t>
            </a:fld>
            <a:endParaRPr lang="zh-CN" altLang="en-US"/>
          </a:p>
        </p:txBody>
      </p:sp>
      <p:sp>
        <p:nvSpPr>
          <p:cNvPr id="9" name="文本框 8">
            <a:extLst>
              <a:ext uri="{FF2B5EF4-FFF2-40B4-BE49-F238E27FC236}">
                <a16:creationId xmlns:a16="http://schemas.microsoft.com/office/drawing/2014/main" id="{A6B93BE7-D33F-42D0-D184-F2D30F4EC2E9}"/>
              </a:ext>
            </a:extLst>
          </p:cNvPr>
          <p:cNvSpPr txBox="1"/>
          <p:nvPr/>
        </p:nvSpPr>
        <p:spPr>
          <a:xfrm>
            <a:off x="1934494" y="214820"/>
            <a:ext cx="1391922" cy="338554"/>
          </a:xfrm>
          <a:prstGeom prst="rect">
            <a:avLst/>
          </a:prstGeom>
          <a:noFill/>
        </p:spPr>
        <p:txBody>
          <a:bodyPr wrap="square">
            <a:spAutoFit/>
          </a:bodyPr>
          <a:lstStyle/>
          <a:p>
            <a:r>
              <a:rPr lang="en-US" altLang="zh-CN" sz="1600"/>
              <a:t>Aryl halide 1</a:t>
            </a:r>
          </a:p>
        </p:txBody>
      </p:sp>
      <p:sp>
        <p:nvSpPr>
          <p:cNvPr id="10" name="文本框 9">
            <a:extLst>
              <a:ext uri="{FF2B5EF4-FFF2-40B4-BE49-F238E27FC236}">
                <a16:creationId xmlns:a16="http://schemas.microsoft.com/office/drawing/2014/main" id="{969BE097-EF64-022B-F0FB-34A30D7FC772}"/>
              </a:ext>
            </a:extLst>
          </p:cNvPr>
          <p:cNvSpPr txBox="1"/>
          <p:nvPr/>
        </p:nvSpPr>
        <p:spPr>
          <a:xfrm>
            <a:off x="5504211" y="169978"/>
            <a:ext cx="1391922" cy="338554"/>
          </a:xfrm>
          <a:prstGeom prst="rect">
            <a:avLst/>
          </a:prstGeom>
          <a:noFill/>
        </p:spPr>
        <p:txBody>
          <a:bodyPr wrap="square">
            <a:spAutoFit/>
          </a:bodyPr>
          <a:lstStyle/>
          <a:p>
            <a:r>
              <a:rPr lang="en-US" altLang="zh-CN" sz="1600"/>
              <a:t>Aryl halide 9</a:t>
            </a:r>
          </a:p>
        </p:txBody>
      </p:sp>
      <p:sp>
        <p:nvSpPr>
          <p:cNvPr id="11" name="文本框 10">
            <a:extLst>
              <a:ext uri="{FF2B5EF4-FFF2-40B4-BE49-F238E27FC236}">
                <a16:creationId xmlns:a16="http://schemas.microsoft.com/office/drawing/2014/main" id="{F4F36685-388E-EEF9-53EA-40B7E88E2F2B}"/>
              </a:ext>
            </a:extLst>
          </p:cNvPr>
          <p:cNvSpPr txBox="1"/>
          <p:nvPr/>
        </p:nvSpPr>
        <p:spPr>
          <a:xfrm>
            <a:off x="9073928" y="226946"/>
            <a:ext cx="1612907" cy="338554"/>
          </a:xfrm>
          <a:prstGeom prst="rect">
            <a:avLst/>
          </a:prstGeom>
          <a:noFill/>
        </p:spPr>
        <p:txBody>
          <a:bodyPr wrap="square">
            <a:spAutoFit/>
          </a:bodyPr>
          <a:lstStyle/>
          <a:p>
            <a:r>
              <a:rPr lang="en-US" altLang="zh-CN" sz="1600"/>
              <a:t>Aryl halide 15</a:t>
            </a:r>
          </a:p>
        </p:txBody>
      </p:sp>
      <p:pic>
        <p:nvPicPr>
          <p:cNvPr id="1032" name="Picture 8">
            <a:extLst>
              <a:ext uri="{FF2B5EF4-FFF2-40B4-BE49-F238E27FC236}">
                <a16:creationId xmlns:a16="http://schemas.microsoft.com/office/drawing/2014/main" id="{46A69669-2DC7-3260-16AA-EC627549F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818" y="553374"/>
            <a:ext cx="3240000" cy="30060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A8080B9-454C-F1C8-F342-81D53E59E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469" y="3628676"/>
            <a:ext cx="3600000" cy="318791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642B9A8A-0928-70D9-E4B4-AF5C3B70AB87}"/>
              </a:ext>
            </a:extLst>
          </p:cNvPr>
          <p:cNvPicPr>
            <a:picLocks noChangeAspect="1"/>
          </p:cNvPicPr>
          <p:nvPr/>
        </p:nvPicPr>
        <p:blipFill>
          <a:blip r:embed="rId4"/>
          <a:stretch>
            <a:fillRect/>
          </a:stretch>
        </p:blipFill>
        <p:spPr>
          <a:xfrm>
            <a:off x="4261876" y="499142"/>
            <a:ext cx="3240000" cy="3112822"/>
          </a:xfrm>
          <a:prstGeom prst="rect">
            <a:avLst/>
          </a:prstGeom>
        </p:spPr>
      </p:pic>
      <p:pic>
        <p:nvPicPr>
          <p:cNvPr id="1036" name="Picture 12">
            <a:extLst>
              <a:ext uri="{FF2B5EF4-FFF2-40B4-BE49-F238E27FC236}">
                <a16:creationId xmlns:a16="http://schemas.microsoft.com/office/drawing/2014/main" id="{782506DB-72B4-0135-0673-726F7A09A3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852" y="3656806"/>
            <a:ext cx="3600000" cy="318791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9A4B111-02FE-6158-2D14-8D4FB31349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34" y="553374"/>
            <a:ext cx="3240000" cy="31128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35A758D-0E47-104E-9CB9-8A8E0CC62C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44" y="3666196"/>
            <a:ext cx="3600000" cy="314213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DEA03BA-3381-F176-69A0-8BD5E28A5688}"/>
              </a:ext>
            </a:extLst>
          </p:cNvPr>
          <p:cNvSpPr txBox="1"/>
          <p:nvPr/>
        </p:nvSpPr>
        <p:spPr>
          <a:xfrm>
            <a:off x="78617" y="0"/>
            <a:ext cx="302239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7---</a:t>
            </a:r>
            <a:r>
              <a:rPr lang="zh-CN" altLang="en-US" sz="1600" b="1"/>
              <a:t>钯催化反应迁移优化</a:t>
            </a:r>
            <a:endParaRPr lang="zh-CN" altLang="en-US" sz="1600" b="1">
              <a:solidFill>
                <a:schemeClr val="tx1"/>
              </a:solidFill>
            </a:endParaRPr>
          </a:p>
        </p:txBody>
      </p:sp>
    </p:spTree>
    <p:extLst>
      <p:ext uri="{BB962C8B-B14F-4D97-AF65-F5344CB8AC3E}">
        <p14:creationId xmlns:p14="http://schemas.microsoft.com/office/powerpoint/2010/main" val="2422827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F84D9D8-EAC6-3B88-9B93-30F13418D1E4}"/>
              </a:ext>
            </a:extLst>
          </p:cNvPr>
          <p:cNvSpPr>
            <a:spLocks noGrp="1"/>
          </p:cNvSpPr>
          <p:nvPr>
            <p:ph type="sldNum" sz="quarter" idx="12"/>
          </p:nvPr>
        </p:nvSpPr>
        <p:spPr/>
        <p:txBody>
          <a:bodyPr/>
          <a:lstStyle/>
          <a:p>
            <a:fld id="{CE6D0088-E7B1-44B4-B1AB-922CF3440474}" type="slidenum">
              <a:rPr lang="zh-CN" altLang="en-US" smtClean="0"/>
              <a:t>11</a:t>
            </a:fld>
            <a:endParaRPr lang="zh-CN" altLang="en-US"/>
          </a:p>
        </p:txBody>
      </p:sp>
      <p:pic>
        <p:nvPicPr>
          <p:cNvPr id="2062" name="Picture 14">
            <a:extLst>
              <a:ext uri="{FF2B5EF4-FFF2-40B4-BE49-F238E27FC236}">
                <a16:creationId xmlns:a16="http://schemas.microsoft.com/office/drawing/2014/main" id="{908547E0-E0AD-A8E8-50A7-F08565976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331" y="719884"/>
            <a:ext cx="3960000" cy="264176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653AC81A-40BF-6371-0A05-3721538813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44"/>
          <a:stretch/>
        </p:blipFill>
        <p:spPr bwMode="auto">
          <a:xfrm>
            <a:off x="7009331" y="719884"/>
            <a:ext cx="2486838" cy="248514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19E18C7F-A2E3-F514-133A-DE8F702C64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537"/>
          <a:stretch/>
        </p:blipFill>
        <p:spPr bwMode="auto">
          <a:xfrm>
            <a:off x="7009331" y="3646644"/>
            <a:ext cx="2697399" cy="267235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F0161BB0-934C-27D3-1176-7D65307FC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331" y="3718947"/>
            <a:ext cx="3960000" cy="260005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E6B0956-B4F7-B1A0-34DB-6A90AB320541}"/>
              </a:ext>
            </a:extLst>
          </p:cNvPr>
          <p:cNvSpPr txBox="1"/>
          <p:nvPr/>
        </p:nvSpPr>
        <p:spPr>
          <a:xfrm>
            <a:off x="6815474" y="459223"/>
            <a:ext cx="308511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The </a:t>
            </a:r>
            <a:r>
              <a:rPr lang="en-US" altLang="zh-CN" sz="1200">
                <a:solidFill>
                  <a:schemeClr val="tx1"/>
                </a:solidFill>
              </a:rPr>
              <a:t>histogram distribution </a:t>
            </a:r>
            <a:r>
              <a:rPr lang="en-US" altLang="zh-CN" sz="1200"/>
              <a:t>of</a:t>
            </a:r>
            <a:r>
              <a:rPr lang="en-US" altLang="zh-CN" sz="1200">
                <a:solidFill>
                  <a:schemeClr val="tx1"/>
                </a:solidFill>
              </a:rPr>
              <a:t> </a:t>
            </a:r>
            <a:r>
              <a:rPr lang="en-US" altLang="zh-CN" sz="1200"/>
              <a:t>5</a:t>
            </a:r>
            <a:r>
              <a:rPr lang="en-US" altLang="zh-CN" sz="1200">
                <a:solidFill>
                  <a:schemeClr val="tx1"/>
                </a:solidFill>
              </a:rPr>
              <a:t>0 samples</a:t>
            </a:r>
            <a:endParaRPr lang="zh-CN" altLang="en-US" sz="1200">
              <a:solidFill>
                <a:schemeClr val="tx1"/>
              </a:solidFill>
            </a:endParaRPr>
          </a:p>
        </p:txBody>
      </p:sp>
      <p:sp>
        <p:nvSpPr>
          <p:cNvPr id="5" name="文本框 4">
            <a:extLst>
              <a:ext uri="{FF2B5EF4-FFF2-40B4-BE49-F238E27FC236}">
                <a16:creationId xmlns:a16="http://schemas.microsoft.com/office/drawing/2014/main" id="{6E33FAE5-5E0C-DCB9-F5BF-5342D3B11917}"/>
              </a:ext>
            </a:extLst>
          </p:cNvPr>
          <p:cNvSpPr txBox="1"/>
          <p:nvPr/>
        </p:nvSpPr>
        <p:spPr>
          <a:xfrm>
            <a:off x="6815474" y="3361648"/>
            <a:ext cx="308511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The </a:t>
            </a:r>
            <a:r>
              <a:rPr lang="en-US" altLang="zh-CN" sz="1200">
                <a:solidFill>
                  <a:schemeClr val="tx1"/>
                </a:solidFill>
              </a:rPr>
              <a:t>histogram distribution </a:t>
            </a:r>
            <a:r>
              <a:rPr lang="en-US" altLang="zh-CN" sz="1200"/>
              <a:t>of</a:t>
            </a:r>
            <a:r>
              <a:rPr lang="en-US" altLang="zh-CN" sz="1200">
                <a:solidFill>
                  <a:schemeClr val="tx1"/>
                </a:solidFill>
              </a:rPr>
              <a:t> 140 samples</a:t>
            </a:r>
            <a:endParaRPr lang="zh-CN" altLang="en-US" sz="1200">
              <a:solidFill>
                <a:schemeClr val="tx1"/>
              </a:solidFill>
            </a:endParaRPr>
          </a:p>
        </p:txBody>
      </p:sp>
      <p:sp>
        <p:nvSpPr>
          <p:cNvPr id="6" name="文本框 5">
            <a:extLst>
              <a:ext uri="{FF2B5EF4-FFF2-40B4-BE49-F238E27FC236}">
                <a16:creationId xmlns:a16="http://schemas.microsoft.com/office/drawing/2014/main" id="{896FDDD7-C8C4-4F70-E16A-AF075FF84117}"/>
              </a:ext>
            </a:extLst>
          </p:cNvPr>
          <p:cNvSpPr txBox="1"/>
          <p:nvPr/>
        </p:nvSpPr>
        <p:spPr>
          <a:xfrm>
            <a:off x="2549739" y="373666"/>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A</a:t>
            </a:r>
            <a:endParaRPr lang="zh-CN" altLang="en-US" sz="1600" b="1">
              <a:solidFill>
                <a:schemeClr val="tx1"/>
              </a:solidFill>
            </a:endParaRPr>
          </a:p>
        </p:txBody>
      </p:sp>
      <p:sp>
        <p:nvSpPr>
          <p:cNvPr id="7" name="文本框 6">
            <a:extLst>
              <a:ext uri="{FF2B5EF4-FFF2-40B4-BE49-F238E27FC236}">
                <a16:creationId xmlns:a16="http://schemas.microsoft.com/office/drawing/2014/main" id="{54B9C7BE-43BF-C969-B6CF-C070A9FE75E4}"/>
              </a:ext>
            </a:extLst>
          </p:cNvPr>
          <p:cNvSpPr txBox="1"/>
          <p:nvPr/>
        </p:nvSpPr>
        <p:spPr>
          <a:xfrm>
            <a:off x="2549739" y="3300093"/>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B</a:t>
            </a:r>
            <a:endParaRPr lang="zh-CN" altLang="en-US" sz="1600" b="1">
              <a:solidFill>
                <a:schemeClr val="tx1"/>
              </a:solidFill>
            </a:endParaRPr>
          </a:p>
        </p:txBody>
      </p:sp>
      <p:sp>
        <p:nvSpPr>
          <p:cNvPr id="2" name="文本框 1">
            <a:extLst>
              <a:ext uri="{FF2B5EF4-FFF2-40B4-BE49-F238E27FC236}">
                <a16:creationId xmlns:a16="http://schemas.microsoft.com/office/drawing/2014/main" id="{3E5A883C-B114-0341-E1C1-A67E9B21FBC3}"/>
              </a:ext>
            </a:extLst>
          </p:cNvPr>
          <p:cNvSpPr txBox="1"/>
          <p:nvPr/>
        </p:nvSpPr>
        <p:spPr>
          <a:xfrm>
            <a:off x="78616" y="0"/>
            <a:ext cx="368315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a:t>
            </a:r>
            <a:r>
              <a:rPr lang="en-US" altLang="zh-CN" sz="1600" b="1"/>
              <a:t>8</a:t>
            </a:r>
            <a:r>
              <a:rPr lang="en-US" altLang="zh-CN" sz="1600" b="1">
                <a:solidFill>
                  <a:schemeClr val="tx1"/>
                </a:solidFill>
              </a:rPr>
              <a:t>---</a:t>
            </a:r>
            <a:r>
              <a:rPr lang="zh-CN" altLang="en-US" sz="1600" b="1"/>
              <a:t>合金蠕变寿命初始采样优化</a:t>
            </a:r>
            <a:endParaRPr lang="zh-CN" altLang="en-US" sz="1600" b="1">
              <a:solidFill>
                <a:schemeClr val="tx1"/>
              </a:solidFill>
            </a:endParaRPr>
          </a:p>
        </p:txBody>
      </p:sp>
    </p:spTree>
    <p:extLst>
      <p:ext uri="{BB962C8B-B14F-4D97-AF65-F5344CB8AC3E}">
        <p14:creationId xmlns:p14="http://schemas.microsoft.com/office/powerpoint/2010/main" val="357612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4F42CD7-4AD5-A808-4397-B10642C9E372}"/>
              </a:ext>
            </a:extLst>
          </p:cNvPr>
          <p:cNvSpPr>
            <a:spLocks noGrp="1"/>
          </p:cNvSpPr>
          <p:nvPr>
            <p:ph type="sldNum" sz="quarter" idx="12"/>
          </p:nvPr>
        </p:nvSpPr>
        <p:spPr/>
        <p:txBody>
          <a:bodyPr/>
          <a:lstStyle/>
          <a:p>
            <a:fld id="{CE6D0088-E7B1-44B4-B1AB-922CF3440474}" type="slidenum">
              <a:rPr lang="zh-CN" altLang="en-US" smtClean="0"/>
              <a:t>12</a:t>
            </a:fld>
            <a:endParaRPr lang="zh-CN" altLang="en-US"/>
          </a:p>
        </p:txBody>
      </p:sp>
      <p:sp>
        <p:nvSpPr>
          <p:cNvPr id="5" name="文本框 4">
            <a:extLst>
              <a:ext uri="{FF2B5EF4-FFF2-40B4-BE49-F238E27FC236}">
                <a16:creationId xmlns:a16="http://schemas.microsoft.com/office/drawing/2014/main" id="{4FC19D21-7E9F-4511-BC24-F401971ED6D4}"/>
              </a:ext>
            </a:extLst>
          </p:cNvPr>
          <p:cNvSpPr txBox="1"/>
          <p:nvPr/>
        </p:nvSpPr>
        <p:spPr>
          <a:xfrm>
            <a:off x="1982277" y="122521"/>
            <a:ext cx="986581" cy="338554"/>
          </a:xfrm>
          <a:prstGeom prst="rect">
            <a:avLst/>
          </a:prstGeom>
          <a:noFill/>
        </p:spPr>
        <p:txBody>
          <a:bodyPr wrap="square">
            <a:spAutoFit/>
          </a:bodyPr>
          <a:lstStyle/>
          <a:p>
            <a:r>
              <a:rPr lang="en-US" altLang="zh-CN" sz="1600"/>
              <a:t>Fe-base</a:t>
            </a:r>
          </a:p>
        </p:txBody>
      </p:sp>
      <p:pic>
        <p:nvPicPr>
          <p:cNvPr id="3080" name="Picture 8">
            <a:extLst>
              <a:ext uri="{FF2B5EF4-FFF2-40B4-BE49-F238E27FC236}">
                <a16:creationId xmlns:a16="http://schemas.microsoft.com/office/drawing/2014/main" id="{445898C0-93BF-F434-CEAE-04275DD9D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4972" y="465876"/>
            <a:ext cx="3240000" cy="327139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5863C98-85C3-FE4A-B0A2-6497B6C6F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3251" y="3702648"/>
            <a:ext cx="3600000" cy="318791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E128A6C-89F7-5553-555B-945E66D65DD9}"/>
              </a:ext>
            </a:extLst>
          </p:cNvPr>
          <p:cNvSpPr txBox="1"/>
          <p:nvPr/>
        </p:nvSpPr>
        <p:spPr>
          <a:xfrm>
            <a:off x="9496891" y="90729"/>
            <a:ext cx="1508721" cy="338554"/>
          </a:xfrm>
          <a:prstGeom prst="rect">
            <a:avLst/>
          </a:prstGeom>
          <a:noFill/>
        </p:spPr>
        <p:txBody>
          <a:bodyPr wrap="square">
            <a:spAutoFit/>
          </a:bodyPr>
          <a:lstStyle/>
          <a:p>
            <a:r>
              <a:rPr lang="en-US" altLang="zh-CN" sz="1600"/>
              <a:t>Ti-base</a:t>
            </a:r>
          </a:p>
        </p:txBody>
      </p:sp>
      <p:pic>
        <p:nvPicPr>
          <p:cNvPr id="3084" name="Picture 12">
            <a:extLst>
              <a:ext uri="{FF2B5EF4-FFF2-40B4-BE49-F238E27FC236}">
                <a16:creationId xmlns:a16="http://schemas.microsoft.com/office/drawing/2014/main" id="{C72D9BCA-E6EE-5E7A-85DC-420CE569F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039" y="461075"/>
            <a:ext cx="3240000" cy="311282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9088E0E0-5F2D-F050-DBAD-375160565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039" y="3656806"/>
            <a:ext cx="3600000" cy="318791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FEA4E5F8-66E9-A826-DDB3-7A6EA86A1F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4899" y="461075"/>
            <a:ext cx="3240000" cy="311887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3B4C1E50-3081-1C24-8F0E-25D5C2053A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4899" y="3717577"/>
            <a:ext cx="3600000" cy="318791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D617DBE-6AE6-DACE-A1B1-1E387F10B0EF}"/>
              </a:ext>
            </a:extLst>
          </p:cNvPr>
          <p:cNvSpPr txBox="1"/>
          <p:nvPr/>
        </p:nvSpPr>
        <p:spPr>
          <a:xfrm>
            <a:off x="5699541" y="122521"/>
            <a:ext cx="1508721" cy="338554"/>
          </a:xfrm>
          <a:prstGeom prst="rect">
            <a:avLst/>
          </a:prstGeom>
          <a:noFill/>
        </p:spPr>
        <p:txBody>
          <a:bodyPr wrap="square">
            <a:spAutoFit/>
          </a:bodyPr>
          <a:lstStyle/>
          <a:p>
            <a:r>
              <a:rPr lang="en-US" altLang="zh-CN" sz="1600"/>
              <a:t>Ni-base</a:t>
            </a:r>
          </a:p>
        </p:txBody>
      </p:sp>
    </p:spTree>
    <p:extLst>
      <p:ext uri="{BB962C8B-B14F-4D97-AF65-F5344CB8AC3E}">
        <p14:creationId xmlns:p14="http://schemas.microsoft.com/office/powerpoint/2010/main" val="68458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6C6389E-B29B-FBBB-8247-C7A9066CB5A1}"/>
              </a:ext>
            </a:extLst>
          </p:cNvPr>
          <p:cNvSpPr>
            <a:spLocks noGrp="1"/>
          </p:cNvSpPr>
          <p:nvPr>
            <p:ph type="sldNum" sz="quarter" idx="12"/>
          </p:nvPr>
        </p:nvSpPr>
        <p:spPr/>
        <p:txBody>
          <a:bodyPr/>
          <a:lstStyle/>
          <a:p>
            <a:fld id="{CE6D0088-E7B1-44B4-B1AB-922CF3440474}" type="slidenum">
              <a:rPr lang="zh-CN" altLang="en-US" smtClean="0"/>
              <a:t>13</a:t>
            </a:fld>
            <a:endParaRPr lang="zh-CN" altLang="en-US"/>
          </a:p>
        </p:txBody>
      </p:sp>
      <p:sp>
        <p:nvSpPr>
          <p:cNvPr id="2" name="文本框 1">
            <a:extLst>
              <a:ext uri="{FF2B5EF4-FFF2-40B4-BE49-F238E27FC236}">
                <a16:creationId xmlns:a16="http://schemas.microsoft.com/office/drawing/2014/main" id="{CF00597C-0054-65B9-19B6-AB79F11851CD}"/>
              </a:ext>
            </a:extLst>
          </p:cNvPr>
          <p:cNvSpPr txBox="1"/>
          <p:nvPr/>
        </p:nvSpPr>
        <p:spPr>
          <a:xfrm>
            <a:off x="3893679" y="2905774"/>
            <a:ext cx="4822058" cy="830997"/>
          </a:xfrm>
          <a:prstGeom prst="rect">
            <a:avLst/>
          </a:prstGeom>
          <a:noFill/>
        </p:spPr>
        <p:txBody>
          <a:bodyPr wrap="square">
            <a:spAutoFit/>
          </a:bodyPr>
          <a:lstStyle/>
          <a:p>
            <a:pPr algn="ctr"/>
            <a:r>
              <a:rPr lang="zh-CN" altLang="en-US" sz="4800" b="1"/>
              <a:t>相关素材</a:t>
            </a:r>
            <a:endParaRPr lang="zh-CN" altLang="en-US" sz="4800"/>
          </a:p>
        </p:txBody>
      </p:sp>
    </p:spTree>
    <p:extLst>
      <p:ext uri="{BB962C8B-B14F-4D97-AF65-F5344CB8AC3E}">
        <p14:creationId xmlns:p14="http://schemas.microsoft.com/office/powerpoint/2010/main" val="3494780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8CFB05-A1DF-A9F4-BC3E-AC89D63D6948}"/>
              </a:ext>
            </a:extLst>
          </p:cNvPr>
          <p:cNvSpPr>
            <a:spLocks noGrp="1"/>
          </p:cNvSpPr>
          <p:nvPr>
            <p:ph type="sldNum" sz="quarter" idx="12"/>
          </p:nvPr>
        </p:nvSpPr>
        <p:spPr/>
        <p:txBody>
          <a:bodyPr/>
          <a:lstStyle/>
          <a:p>
            <a:fld id="{CE6D0088-E7B1-44B4-B1AB-922CF3440474}" type="slidenum">
              <a:rPr lang="zh-CN" altLang="en-US" smtClean="0"/>
              <a:t>14</a:t>
            </a:fld>
            <a:endParaRPr lang="zh-CN" altLang="en-US"/>
          </a:p>
        </p:txBody>
      </p:sp>
      <p:sp>
        <p:nvSpPr>
          <p:cNvPr id="7" name="文本框 6">
            <a:extLst>
              <a:ext uri="{FF2B5EF4-FFF2-40B4-BE49-F238E27FC236}">
                <a16:creationId xmlns:a16="http://schemas.microsoft.com/office/drawing/2014/main" id="{F7BA34AA-16F7-2BF3-7360-ABC6149DCB67}"/>
              </a:ext>
            </a:extLst>
          </p:cNvPr>
          <p:cNvSpPr txBox="1"/>
          <p:nvPr/>
        </p:nvSpPr>
        <p:spPr>
          <a:xfrm>
            <a:off x="-149982" y="35696"/>
            <a:ext cx="255063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1---</a:t>
            </a:r>
            <a:r>
              <a:rPr lang="zh-CN" altLang="en-US" sz="1600" b="1">
                <a:solidFill>
                  <a:schemeClr val="tx1"/>
                </a:solidFill>
              </a:rPr>
              <a:t>方法示意图</a:t>
            </a:r>
          </a:p>
        </p:txBody>
      </p:sp>
      <p:pic>
        <p:nvPicPr>
          <p:cNvPr id="21" name="图片 20">
            <a:extLst>
              <a:ext uri="{FF2B5EF4-FFF2-40B4-BE49-F238E27FC236}">
                <a16:creationId xmlns:a16="http://schemas.microsoft.com/office/drawing/2014/main" id="{87C89CC5-AC70-CCA3-B0CA-6A618E910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142" y="956271"/>
            <a:ext cx="1592918" cy="1524844"/>
          </a:xfrm>
          <a:prstGeom prst="rect">
            <a:avLst/>
          </a:prstGeom>
        </p:spPr>
      </p:pic>
      <p:sp>
        <p:nvSpPr>
          <p:cNvPr id="22" name="矩形 21">
            <a:extLst>
              <a:ext uri="{FF2B5EF4-FFF2-40B4-BE49-F238E27FC236}">
                <a16:creationId xmlns:a16="http://schemas.microsoft.com/office/drawing/2014/main" id="{BF4A8A61-C834-3495-2B79-FD27C4F8B129}"/>
              </a:ext>
            </a:extLst>
          </p:cNvPr>
          <p:cNvSpPr/>
          <p:nvPr/>
        </p:nvSpPr>
        <p:spPr>
          <a:xfrm>
            <a:off x="5257224" y="842685"/>
            <a:ext cx="1993743" cy="1663352"/>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67EC3AB-C851-F585-81CA-D7E8F1E90FFF}"/>
              </a:ext>
            </a:extLst>
          </p:cNvPr>
          <p:cNvSpPr/>
          <p:nvPr/>
        </p:nvSpPr>
        <p:spPr>
          <a:xfrm>
            <a:off x="5877546" y="1854437"/>
            <a:ext cx="415823" cy="252680"/>
          </a:xfrm>
          <a:prstGeom prst="rect">
            <a:avLst/>
          </a:prstGeom>
          <a:noFill/>
          <a:ln w="28575">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DB21D3E-A648-F4BD-FBB2-A96E74B66CBE}"/>
              </a:ext>
            </a:extLst>
          </p:cNvPr>
          <p:cNvSpPr txBox="1"/>
          <p:nvPr/>
        </p:nvSpPr>
        <p:spPr>
          <a:xfrm>
            <a:off x="5250142" y="467291"/>
            <a:ext cx="1993743" cy="338554"/>
          </a:xfrm>
          <a:prstGeom prst="rect">
            <a:avLst/>
          </a:prstGeom>
          <a:noFill/>
        </p:spPr>
        <p:txBody>
          <a:bodyPr wrap="square">
            <a:spAutoFit/>
          </a:bodyPr>
          <a:lstStyle/>
          <a:p>
            <a:pPr algn="ctr"/>
            <a:r>
              <a:rPr lang="en-US" altLang="zh-CN" sz="1600" b="1">
                <a:solidFill>
                  <a:srgbClr val="0070C0"/>
                </a:solidFill>
                <a:latin typeface="Arial" panose="020B0604020202020204" pitchFamily="34" charset="0"/>
                <a:ea typeface="黑体" panose="02010609060101010101" pitchFamily="49" charset="-122"/>
                <a:cs typeface="Arial" panose="020B0604020202020204" pitchFamily="34" charset="0"/>
              </a:rPr>
              <a:t>Target task</a:t>
            </a:r>
          </a:p>
        </p:txBody>
      </p:sp>
      <p:pic>
        <p:nvPicPr>
          <p:cNvPr id="5" name="图片 4">
            <a:extLst>
              <a:ext uri="{FF2B5EF4-FFF2-40B4-BE49-F238E27FC236}">
                <a16:creationId xmlns:a16="http://schemas.microsoft.com/office/drawing/2014/main" id="{27E4C742-E37E-B0F6-032D-7C97DFC63F48}"/>
              </a:ext>
            </a:extLst>
          </p:cNvPr>
          <p:cNvPicPr>
            <a:picLocks noChangeAspect="1"/>
          </p:cNvPicPr>
          <p:nvPr/>
        </p:nvPicPr>
        <p:blipFill>
          <a:blip r:embed="rId3"/>
          <a:stretch>
            <a:fillRect/>
          </a:stretch>
        </p:blipFill>
        <p:spPr>
          <a:xfrm>
            <a:off x="879382" y="3289811"/>
            <a:ext cx="1617745" cy="1366625"/>
          </a:xfrm>
          <a:prstGeom prst="rect">
            <a:avLst/>
          </a:prstGeom>
        </p:spPr>
      </p:pic>
      <p:pic>
        <p:nvPicPr>
          <p:cNvPr id="6" name="图片 5">
            <a:extLst>
              <a:ext uri="{FF2B5EF4-FFF2-40B4-BE49-F238E27FC236}">
                <a16:creationId xmlns:a16="http://schemas.microsoft.com/office/drawing/2014/main" id="{335D891D-AFB2-E481-8AFB-3924C1D131A1}"/>
              </a:ext>
            </a:extLst>
          </p:cNvPr>
          <p:cNvPicPr>
            <a:picLocks noChangeAspect="1"/>
          </p:cNvPicPr>
          <p:nvPr/>
        </p:nvPicPr>
        <p:blipFill>
          <a:blip r:embed="rId4"/>
          <a:stretch>
            <a:fillRect/>
          </a:stretch>
        </p:blipFill>
        <p:spPr>
          <a:xfrm>
            <a:off x="879382" y="5132884"/>
            <a:ext cx="1555968" cy="1365388"/>
          </a:xfrm>
          <a:prstGeom prst="rect">
            <a:avLst/>
          </a:prstGeom>
        </p:spPr>
      </p:pic>
      <p:sp>
        <p:nvSpPr>
          <p:cNvPr id="27" name="文本框 26">
            <a:extLst>
              <a:ext uri="{FF2B5EF4-FFF2-40B4-BE49-F238E27FC236}">
                <a16:creationId xmlns:a16="http://schemas.microsoft.com/office/drawing/2014/main" id="{FA4293BB-8185-03BD-4EC6-D763792F0D9B}"/>
              </a:ext>
            </a:extLst>
          </p:cNvPr>
          <p:cNvSpPr txBox="1"/>
          <p:nvPr/>
        </p:nvSpPr>
        <p:spPr>
          <a:xfrm>
            <a:off x="8631414" y="2685385"/>
            <a:ext cx="1925134" cy="338554"/>
          </a:xfrm>
          <a:prstGeom prst="rect">
            <a:avLst/>
          </a:prstGeom>
          <a:noFill/>
        </p:spPr>
        <p:txBody>
          <a:bodyPr wrap="square">
            <a:spAutoFit/>
          </a:bodyPr>
          <a:lstStyle/>
          <a:p>
            <a:pPr algn="ctr"/>
            <a:r>
              <a:rPr lang="en-US" altLang="zh-CN" sz="1600" b="1">
                <a:solidFill>
                  <a:srgbClr val="0070C0"/>
                </a:solidFill>
                <a:latin typeface="Arial" panose="020B0604020202020204" pitchFamily="34" charset="0"/>
                <a:ea typeface="黑体" panose="02010609060101010101" pitchFamily="49" charset="-122"/>
                <a:cs typeface="Arial" panose="020B0604020202020204" pitchFamily="34" charset="0"/>
              </a:rPr>
              <a:t>With source data</a:t>
            </a:r>
          </a:p>
        </p:txBody>
      </p:sp>
      <p:sp>
        <p:nvSpPr>
          <p:cNvPr id="28" name="文本框 27">
            <a:extLst>
              <a:ext uri="{FF2B5EF4-FFF2-40B4-BE49-F238E27FC236}">
                <a16:creationId xmlns:a16="http://schemas.microsoft.com/office/drawing/2014/main" id="{C480D593-DEEA-F3B1-BB2B-B0233A28A931}"/>
              </a:ext>
            </a:extLst>
          </p:cNvPr>
          <p:cNvSpPr txBox="1"/>
          <p:nvPr/>
        </p:nvSpPr>
        <p:spPr>
          <a:xfrm>
            <a:off x="1980827" y="2630799"/>
            <a:ext cx="2338940" cy="338554"/>
          </a:xfrm>
          <a:prstGeom prst="rect">
            <a:avLst/>
          </a:prstGeom>
          <a:noFill/>
        </p:spPr>
        <p:txBody>
          <a:bodyPr wrap="square">
            <a:spAutoFit/>
          </a:bodyPr>
          <a:lstStyle/>
          <a:p>
            <a:pPr algn="ctr"/>
            <a:r>
              <a:rPr lang="en-US" altLang="zh-CN" sz="1600" b="1">
                <a:solidFill>
                  <a:srgbClr val="0070C0"/>
                </a:solidFill>
                <a:latin typeface="Arial" panose="020B0604020202020204" pitchFamily="34" charset="0"/>
                <a:ea typeface="黑体" panose="02010609060101010101" pitchFamily="49" charset="-122"/>
                <a:cs typeface="Arial" panose="020B0604020202020204" pitchFamily="34" charset="0"/>
              </a:rPr>
              <a:t>Without source data</a:t>
            </a:r>
          </a:p>
        </p:txBody>
      </p:sp>
      <p:sp>
        <p:nvSpPr>
          <p:cNvPr id="29" name="文本框 28">
            <a:extLst>
              <a:ext uri="{FF2B5EF4-FFF2-40B4-BE49-F238E27FC236}">
                <a16:creationId xmlns:a16="http://schemas.microsoft.com/office/drawing/2014/main" id="{7B742B11-E8ED-FE88-6EFF-828E2C84035F}"/>
              </a:ext>
            </a:extLst>
          </p:cNvPr>
          <p:cNvSpPr txBox="1"/>
          <p:nvPr/>
        </p:nvSpPr>
        <p:spPr>
          <a:xfrm>
            <a:off x="6491775" y="4787470"/>
            <a:ext cx="1598598" cy="307777"/>
          </a:xfrm>
          <a:prstGeom prst="rect">
            <a:avLst/>
          </a:prstGeom>
          <a:noFill/>
        </p:spPr>
        <p:txBody>
          <a:bodyPr wrap="square">
            <a:spAutoFit/>
          </a:bodyPr>
          <a:lstStyle/>
          <a:p>
            <a:pPr lvl="1" algn="ctr"/>
            <a:r>
              <a:rPr lang="en-US" altLang="zh-CN" sz="1400" b="1">
                <a:latin typeface="Arial" panose="020B0604020202020204" pitchFamily="34" charset="0"/>
                <a:ea typeface="黑体" panose="02010609060101010101" pitchFamily="49" charset="-122"/>
              </a:rPr>
              <a:t>GP Source</a:t>
            </a:r>
          </a:p>
        </p:txBody>
      </p:sp>
      <p:sp>
        <p:nvSpPr>
          <p:cNvPr id="30" name="文本框 29">
            <a:extLst>
              <a:ext uri="{FF2B5EF4-FFF2-40B4-BE49-F238E27FC236}">
                <a16:creationId xmlns:a16="http://schemas.microsoft.com/office/drawing/2014/main" id="{4C1DEE26-A5CB-D3E2-74A4-8406734F0D37}"/>
              </a:ext>
            </a:extLst>
          </p:cNvPr>
          <p:cNvSpPr txBox="1"/>
          <p:nvPr/>
        </p:nvSpPr>
        <p:spPr>
          <a:xfrm>
            <a:off x="7896624" y="3265381"/>
            <a:ext cx="1837570" cy="430887"/>
          </a:xfrm>
          <a:prstGeom prst="rect">
            <a:avLst/>
          </a:prstGeom>
          <a:noFill/>
        </p:spPr>
        <p:txBody>
          <a:bodyPr wrap="square">
            <a:spAutoFit/>
          </a:bodyPr>
          <a:lstStyle/>
          <a:p>
            <a:pPr lvl="1" algn="ctr"/>
            <a:r>
              <a:rPr lang="en-US" altLang="zh-CN" sz="1050" b="1">
                <a:latin typeface="Arial" panose="020B0604020202020204" pitchFamily="34" charset="0"/>
                <a:ea typeface="黑体" panose="02010609060101010101" pitchFamily="49" charset="-122"/>
              </a:rPr>
              <a:t>Standard BO</a:t>
            </a:r>
          </a:p>
          <a:p>
            <a:pPr lvl="1" algn="ctr"/>
            <a:r>
              <a:rPr lang="en-US" altLang="zh-CN" sz="1050">
                <a:latin typeface="Arial" panose="020B0604020202020204" pitchFamily="34" charset="0"/>
                <a:ea typeface="黑体" panose="02010609060101010101" pitchFamily="49" charset="-122"/>
              </a:rPr>
              <a:t>+10 Experiments</a:t>
            </a:r>
          </a:p>
        </p:txBody>
      </p:sp>
      <p:sp>
        <p:nvSpPr>
          <p:cNvPr id="31" name="箭头: 右 30">
            <a:extLst>
              <a:ext uri="{FF2B5EF4-FFF2-40B4-BE49-F238E27FC236}">
                <a16:creationId xmlns:a16="http://schemas.microsoft.com/office/drawing/2014/main" id="{90666800-8F02-8DB3-FB1C-3AC31D3DB4F7}"/>
              </a:ext>
            </a:extLst>
          </p:cNvPr>
          <p:cNvSpPr/>
          <p:nvPr/>
        </p:nvSpPr>
        <p:spPr>
          <a:xfrm>
            <a:off x="8631414" y="3589574"/>
            <a:ext cx="827987" cy="21646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88C073B-9DB7-09BB-DADA-FFD94E1D4CA9}"/>
              </a:ext>
            </a:extLst>
          </p:cNvPr>
          <p:cNvSpPr txBox="1"/>
          <p:nvPr/>
        </p:nvSpPr>
        <p:spPr>
          <a:xfrm>
            <a:off x="7914377" y="4725916"/>
            <a:ext cx="1837570" cy="430887"/>
          </a:xfrm>
          <a:prstGeom prst="rect">
            <a:avLst/>
          </a:prstGeom>
          <a:noFill/>
        </p:spPr>
        <p:txBody>
          <a:bodyPr wrap="square">
            <a:spAutoFit/>
          </a:bodyPr>
          <a:lstStyle/>
          <a:p>
            <a:pPr lvl="1" algn="ctr"/>
            <a:r>
              <a:rPr lang="en-US" altLang="zh-CN" sz="1050" b="1">
                <a:latin typeface="Arial" panose="020B0604020202020204" pitchFamily="34" charset="0"/>
                <a:ea typeface="黑体" panose="02010609060101010101" pitchFamily="49" charset="-122"/>
              </a:rPr>
              <a:t>Transfer BO</a:t>
            </a:r>
          </a:p>
          <a:p>
            <a:pPr lvl="1" algn="ctr"/>
            <a:r>
              <a:rPr lang="en-US" altLang="zh-CN" sz="1050">
                <a:latin typeface="Arial" panose="020B0604020202020204" pitchFamily="34" charset="0"/>
                <a:ea typeface="黑体" panose="02010609060101010101" pitchFamily="49" charset="-122"/>
              </a:rPr>
              <a:t>+10 Experiments</a:t>
            </a:r>
          </a:p>
        </p:txBody>
      </p:sp>
      <p:sp>
        <p:nvSpPr>
          <p:cNvPr id="33" name="右大括号 32">
            <a:extLst>
              <a:ext uri="{FF2B5EF4-FFF2-40B4-BE49-F238E27FC236}">
                <a16:creationId xmlns:a16="http://schemas.microsoft.com/office/drawing/2014/main" id="{BCEBA78C-5F05-2538-1CAF-43604E57F02C}"/>
              </a:ext>
            </a:extLst>
          </p:cNvPr>
          <p:cNvSpPr/>
          <p:nvPr/>
        </p:nvSpPr>
        <p:spPr>
          <a:xfrm>
            <a:off x="8271023" y="4510349"/>
            <a:ext cx="333999" cy="815634"/>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6BEF14E2-7053-A0D0-8FD9-E7A1841EE4C3}"/>
              </a:ext>
            </a:extLst>
          </p:cNvPr>
          <p:cNvSpPr/>
          <p:nvPr/>
        </p:nvSpPr>
        <p:spPr>
          <a:xfrm>
            <a:off x="8681568" y="5186494"/>
            <a:ext cx="827987" cy="21646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5F642547-B1EB-00C5-6E23-97B93C2D34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6809" y="5037332"/>
            <a:ext cx="1692000" cy="1606257"/>
          </a:xfrm>
          <a:prstGeom prst="rect">
            <a:avLst/>
          </a:prstGeom>
        </p:spPr>
      </p:pic>
      <p:pic>
        <p:nvPicPr>
          <p:cNvPr id="36" name="图片 35">
            <a:extLst>
              <a:ext uri="{FF2B5EF4-FFF2-40B4-BE49-F238E27FC236}">
                <a16:creationId xmlns:a16="http://schemas.microsoft.com/office/drawing/2014/main" id="{8F3B2E4F-4A95-33B4-4264-93F7557438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6101" y="3256092"/>
            <a:ext cx="1692000" cy="1606689"/>
          </a:xfrm>
          <a:prstGeom prst="rect">
            <a:avLst/>
          </a:prstGeom>
        </p:spPr>
      </p:pic>
      <p:pic>
        <p:nvPicPr>
          <p:cNvPr id="37" name="图片 36">
            <a:extLst>
              <a:ext uri="{FF2B5EF4-FFF2-40B4-BE49-F238E27FC236}">
                <a16:creationId xmlns:a16="http://schemas.microsoft.com/office/drawing/2014/main" id="{A0021DD8-1532-2EE9-7528-26136E234A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5055" y="3266488"/>
            <a:ext cx="1692000" cy="1597682"/>
          </a:xfrm>
          <a:prstGeom prst="rect">
            <a:avLst/>
          </a:prstGeom>
        </p:spPr>
      </p:pic>
      <p:pic>
        <p:nvPicPr>
          <p:cNvPr id="38" name="图片 37">
            <a:extLst>
              <a:ext uri="{FF2B5EF4-FFF2-40B4-BE49-F238E27FC236}">
                <a16:creationId xmlns:a16="http://schemas.microsoft.com/office/drawing/2014/main" id="{555889C9-B3BA-B8F6-D5E2-DF86FE2C2F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6101" y="4965724"/>
            <a:ext cx="1692000" cy="1595476"/>
          </a:xfrm>
          <a:prstGeom prst="rect">
            <a:avLst/>
          </a:prstGeom>
        </p:spPr>
      </p:pic>
      <p:sp>
        <p:nvSpPr>
          <p:cNvPr id="39" name="矩形 38">
            <a:extLst>
              <a:ext uri="{FF2B5EF4-FFF2-40B4-BE49-F238E27FC236}">
                <a16:creationId xmlns:a16="http://schemas.microsoft.com/office/drawing/2014/main" id="{18AC5A8A-0130-4591-A172-55FBA13A82E1}"/>
              </a:ext>
            </a:extLst>
          </p:cNvPr>
          <p:cNvSpPr/>
          <p:nvPr/>
        </p:nvSpPr>
        <p:spPr>
          <a:xfrm>
            <a:off x="10246744" y="4233455"/>
            <a:ext cx="415823" cy="252680"/>
          </a:xfrm>
          <a:prstGeom prst="rect">
            <a:avLst/>
          </a:prstGeom>
          <a:noFill/>
          <a:ln w="28575">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FFDF8591-2B14-BBC5-C247-0AFC41DC9045}"/>
              </a:ext>
            </a:extLst>
          </p:cNvPr>
          <p:cNvSpPr/>
          <p:nvPr/>
        </p:nvSpPr>
        <p:spPr>
          <a:xfrm>
            <a:off x="10258803" y="5899726"/>
            <a:ext cx="415823" cy="252680"/>
          </a:xfrm>
          <a:prstGeom prst="rect">
            <a:avLst/>
          </a:prstGeom>
          <a:noFill/>
          <a:ln w="28575">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1C7A52D-1FC3-649B-7863-82EB62E66E1F}"/>
              </a:ext>
            </a:extLst>
          </p:cNvPr>
          <p:cNvSpPr txBox="1"/>
          <p:nvPr/>
        </p:nvSpPr>
        <p:spPr>
          <a:xfrm>
            <a:off x="6046601" y="2995549"/>
            <a:ext cx="2452959" cy="307777"/>
          </a:xfrm>
          <a:prstGeom prst="rect">
            <a:avLst/>
          </a:prstGeom>
          <a:noFill/>
        </p:spPr>
        <p:txBody>
          <a:bodyPr wrap="square">
            <a:spAutoFit/>
          </a:bodyPr>
          <a:lstStyle/>
          <a:p>
            <a:pPr lvl="1" algn="ctr"/>
            <a:r>
              <a:rPr lang="en-US" altLang="zh-CN" sz="1400" b="1">
                <a:latin typeface="Arial" panose="020B0604020202020204" pitchFamily="34" charset="0"/>
                <a:ea typeface="黑体" panose="02010609060101010101" pitchFamily="49" charset="-122"/>
              </a:rPr>
              <a:t>Initial GP Guess</a:t>
            </a:r>
          </a:p>
        </p:txBody>
      </p:sp>
      <p:pic>
        <p:nvPicPr>
          <p:cNvPr id="42" name="图片 41">
            <a:extLst>
              <a:ext uri="{FF2B5EF4-FFF2-40B4-BE49-F238E27FC236}">
                <a16:creationId xmlns:a16="http://schemas.microsoft.com/office/drawing/2014/main" id="{DE58BACE-020C-925B-A82B-1A69FE0944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2996" y="966653"/>
            <a:ext cx="193252" cy="1433984"/>
          </a:xfrm>
          <a:prstGeom prst="rect">
            <a:avLst/>
          </a:prstGeom>
        </p:spPr>
      </p:pic>
      <p:sp>
        <p:nvSpPr>
          <p:cNvPr id="43" name="文本框 42">
            <a:extLst>
              <a:ext uri="{FF2B5EF4-FFF2-40B4-BE49-F238E27FC236}">
                <a16:creationId xmlns:a16="http://schemas.microsoft.com/office/drawing/2014/main" id="{DFAFA885-FBC3-056B-5930-21EF268B414A}"/>
              </a:ext>
            </a:extLst>
          </p:cNvPr>
          <p:cNvSpPr txBox="1"/>
          <p:nvPr/>
        </p:nvSpPr>
        <p:spPr>
          <a:xfrm>
            <a:off x="228691" y="3047775"/>
            <a:ext cx="2452959" cy="307777"/>
          </a:xfrm>
          <a:prstGeom prst="rect">
            <a:avLst/>
          </a:prstGeom>
          <a:noFill/>
        </p:spPr>
        <p:txBody>
          <a:bodyPr wrap="square">
            <a:spAutoFit/>
          </a:bodyPr>
          <a:lstStyle/>
          <a:p>
            <a:pPr lvl="1" algn="ctr"/>
            <a:r>
              <a:rPr lang="en-US" altLang="zh-CN" sz="1400" b="1">
                <a:latin typeface="Arial" panose="020B0604020202020204" pitchFamily="34" charset="0"/>
                <a:ea typeface="黑体" panose="02010609060101010101" pitchFamily="49" charset="-122"/>
              </a:rPr>
              <a:t>LHS samples</a:t>
            </a:r>
          </a:p>
        </p:txBody>
      </p:sp>
      <p:sp>
        <p:nvSpPr>
          <p:cNvPr id="44" name="文本框 43">
            <a:extLst>
              <a:ext uri="{FF2B5EF4-FFF2-40B4-BE49-F238E27FC236}">
                <a16:creationId xmlns:a16="http://schemas.microsoft.com/office/drawing/2014/main" id="{6534DF18-EC14-3599-B8D9-5297C02BA9EE}"/>
              </a:ext>
            </a:extLst>
          </p:cNvPr>
          <p:cNvSpPr txBox="1"/>
          <p:nvPr/>
        </p:nvSpPr>
        <p:spPr>
          <a:xfrm>
            <a:off x="228691" y="4871013"/>
            <a:ext cx="2452959" cy="307777"/>
          </a:xfrm>
          <a:prstGeom prst="rect">
            <a:avLst/>
          </a:prstGeom>
          <a:noFill/>
        </p:spPr>
        <p:txBody>
          <a:bodyPr wrap="square">
            <a:spAutoFit/>
          </a:bodyPr>
          <a:lstStyle/>
          <a:p>
            <a:pPr lvl="1" algn="ctr"/>
            <a:r>
              <a:rPr lang="en-US" altLang="zh-CN" sz="1400" b="1">
                <a:latin typeface="Arial" panose="020B0604020202020204" pitchFamily="34" charset="0"/>
                <a:ea typeface="黑体" panose="02010609060101010101" pitchFamily="49" charset="-122"/>
              </a:rPr>
              <a:t>Uniform samples</a:t>
            </a:r>
          </a:p>
        </p:txBody>
      </p:sp>
      <p:sp>
        <p:nvSpPr>
          <p:cNvPr id="45" name="箭头: 右 44">
            <a:extLst>
              <a:ext uri="{FF2B5EF4-FFF2-40B4-BE49-F238E27FC236}">
                <a16:creationId xmlns:a16="http://schemas.microsoft.com/office/drawing/2014/main" id="{7215A7B6-AD10-85B5-8FCB-71316CDE48BA}"/>
              </a:ext>
            </a:extLst>
          </p:cNvPr>
          <p:cNvSpPr/>
          <p:nvPr/>
        </p:nvSpPr>
        <p:spPr>
          <a:xfrm>
            <a:off x="2816042" y="3901591"/>
            <a:ext cx="827987" cy="21646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4B0EED4F-D791-4B90-55CC-AAC97DAF2C89}"/>
              </a:ext>
            </a:extLst>
          </p:cNvPr>
          <p:cNvSpPr/>
          <p:nvPr/>
        </p:nvSpPr>
        <p:spPr>
          <a:xfrm>
            <a:off x="2816042" y="5498511"/>
            <a:ext cx="827987" cy="21646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a:extLst>
              <a:ext uri="{FF2B5EF4-FFF2-40B4-BE49-F238E27FC236}">
                <a16:creationId xmlns:a16="http://schemas.microsoft.com/office/drawing/2014/main" id="{CD263D4B-6DA5-46A8-C423-EE144FD586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7884" y="3214779"/>
            <a:ext cx="1692000" cy="1606689"/>
          </a:xfrm>
          <a:prstGeom prst="rect">
            <a:avLst/>
          </a:prstGeom>
        </p:spPr>
      </p:pic>
      <p:pic>
        <p:nvPicPr>
          <p:cNvPr id="48" name="图片 47">
            <a:extLst>
              <a:ext uri="{FF2B5EF4-FFF2-40B4-BE49-F238E27FC236}">
                <a16:creationId xmlns:a16="http://schemas.microsoft.com/office/drawing/2014/main" id="{443AD6A8-5BBC-D58A-775F-D158C62D05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7884" y="4924411"/>
            <a:ext cx="1692000" cy="1595476"/>
          </a:xfrm>
          <a:prstGeom prst="rect">
            <a:avLst/>
          </a:prstGeom>
        </p:spPr>
      </p:pic>
      <p:sp>
        <p:nvSpPr>
          <p:cNvPr id="49" name="矩形 48">
            <a:extLst>
              <a:ext uri="{FF2B5EF4-FFF2-40B4-BE49-F238E27FC236}">
                <a16:creationId xmlns:a16="http://schemas.microsoft.com/office/drawing/2014/main" id="{EFAD023E-B445-FE93-6EF8-D1184AC9D8AC}"/>
              </a:ext>
            </a:extLst>
          </p:cNvPr>
          <p:cNvSpPr/>
          <p:nvPr/>
        </p:nvSpPr>
        <p:spPr>
          <a:xfrm>
            <a:off x="4418527" y="4192142"/>
            <a:ext cx="415823" cy="252680"/>
          </a:xfrm>
          <a:prstGeom prst="rect">
            <a:avLst/>
          </a:prstGeom>
          <a:noFill/>
          <a:ln w="28575">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DC9DA01B-85C4-4EBB-98A3-8C8521A39F4E}"/>
              </a:ext>
            </a:extLst>
          </p:cNvPr>
          <p:cNvSpPr/>
          <p:nvPr/>
        </p:nvSpPr>
        <p:spPr>
          <a:xfrm>
            <a:off x="4430586" y="5858413"/>
            <a:ext cx="415823" cy="252680"/>
          </a:xfrm>
          <a:prstGeom prst="rect">
            <a:avLst/>
          </a:prstGeom>
          <a:noFill/>
          <a:ln w="28575">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9998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8CFB05-A1DF-A9F4-BC3E-AC89D63D6948}"/>
              </a:ext>
            </a:extLst>
          </p:cNvPr>
          <p:cNvSpPr>
            <a:spLocks noGrp="1"/>
          </p:cNvSpPr>
          <p:nvPr>
            <p:ph type="sldNum" sz="quarter" idx="12"/>
          </p:nvPr>
        </p:nvSpPr>
        <p:spPr/>
        <p:txBody>
          <a:bodyPr/>
          <a:lstStyle/>
          <a:p>
            <a:fld id="{CE6D0088-E7B1-44B4-B1AB-922CF3440474}" type="slidenum">
              <a:rPr lang="zh-CN" altLang="en-US" smtClean="0"/>
              <a:t>15</a:t>
            </a:fld>
            <a:endParaRPr lang="zh-CN" altLang="en-US"/>
          </a:p>
        </p:txBody>
      </p:sp>
      <p:sp>
        <p:nvSpPr>
          <p:cNvPr id="7" name="文本框 6">
            <a:extLst>
              <a:ext uri="{FF2B5EF4-FFF2-40B4-BE49-F238E27FC236}">
                <a16:creationId xmlns:a16="http://schemas.microsoft.com/office/drawing/2014/main" id="{F7BA34AA-16F7-2BF3-7360-ABC6149DCB67}"/>
              </a:ext>
            </a:extLst>
          </p:cNvPr>
          <p:cNvSpPr txBox="1"/>
          <p:nvPr/>
        </p:nvSpPr>
        <p:spPr>
          <a:xfrm>
            <a:off x="-149982" y="35696"/>
            <a:ext cx="255063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1---</a:t>
            </a:r>
            <a:r>
              <a:rPr lang="zh-CN" altLang="en-US" sz="1600" b="1">
                <a:solidFill>
                  <a:schemeClr val="tx1"/>
                </a:solidFill>
              </a:rPr>
              <a:t>方法示意图</a:t>
            </a:r>
          </a:p>
        </p:txBody>
      </p:sp>
      <p:pic>
        <p:nvPicPr>
          <p:cNvPr id="2" name="图片 1">
            <a:extLst>
              <a:ext uri="{FF2B5EF4-FFF2-40B4-BE49-F238E27FC236}">
                <a16:creationId xmlns:a16="http://schemas.microsoft.com/office/drawing/2014/main" id="{A6B10012-2389-5AC3-701D-670829660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507" y="3696512"/>
            <a:ext cx="1592918" cy="1524844"/>
          </a:xfrm>
          <a:prstGeom prst="rect">
            <a:avLst/>
          </a:prstGeom>
        </p:spPr>
      </p:pic>
      <p:sp>
        <p:nvSpPr>
          <p:cNvPr id="3" name="矩形 2">
            <a:extLst>
              <a:ext uri="{FF2B5EF4-FFF2-40B4-BE49-F238E27FC236}">
                <a16:creationId xmlns:a16="http://schemas.microsoft.com/office/drawing/2014/main" id="{4996C3D5-E501-C5F5-E82E-E02BA96C84DC}"/>
              </a:ext>
            </a:extLst>
          </p:cNvPr>
          <p:cNvSpPr/>
          <p:nvPr/>
        </p:nvSpPr>
        <p:spPr>
          <a:xfrm>
            <a:off x="2926589" y="3582926"/>
            <a:ext cx="1993743" cy="1663352"/>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896620D-EEA8-31C0-2931-C552A16F1B46}"/>
              </a:ext>
            </a:extLst>
          </p:cNvPr>
          <p:cNvSpPr/>
          <p:nvPr/>
        </p:nvSpPr>
        <p:spPr>
          <a:xfrm>
            <a:off x="3546911" y="4594678"/>
            <a:ext cx="415823" cy="252680"/>
          </a:xfrm>
          <a:prstGeom prst="rect">
            <a:avLst/>
          </a:prstGeom>
          <a:noFill/>
          <a:ln w="28575">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A406D53-09BA-F97F-7B58-D31DE0AF7D06}"/>
              </a:ext>
            </a:extLst>
          </p:cNvPr>
          <p:cNvSpPr txBox="1"/>
          <p:nvPr/>
        </p:nvSpPr>
        <p:spPr>
          <a:xfrm>
            <a:off x="2919507" y="3207532"/>
            <a:ext cx="1993743" cy="338554"/>
          </a:xfrm>
          <a:prstGeom prst="rect">
            <a:avLst/>
          </a:prstGeom>
          <a:noFill/>
        </p:spPr>
        <p:txBody>
          <a:bodyPr wrap="square">
            <a:spAutoFit/>
          </a:bodyPr>
          <a:lstStyle/>
          <a:p>
            <a:pPr algn="ctr"/>
            <a:r>
              <a:rPr lang="en-US" altLang="zh-CN" sz="1600" b="1">
                <a:solidFill>
                  <a:srgbClr val="0070C0"/>
                </a:solidFill>
                <a:latin typeface="Arial" panose="020B0604020202020204" pitchFamily="34" charset="0"/>
                <a:ea typeface="黑体" panose="02010609060101010101" pitchFamily="49" charset="-122"/>
                <a:cs typeface="Arial" panose="020B0604020202020204" pitchFamily="34" charset="0"/>
              </a:rPr>
              <a:t>Target task</a:t>
            </a:r>
          </a:p>
        </p:txBody>
      </p:sp>
      <p:pic>
        <p:nvPicPr>
          <p:cNvPr id="10" name="图片 9">
            <a:extLst>
              <a:ext uri="{FF2B5EF4-FFF2-40B4-BE49-F238E27FC236}">
                <a16:creationId xmlns:a16="http://schemas.microsoft.com/office/drawing/2014/main" id="{2714F5DE-E586-32C4-840B-B3005F161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361" y="3706894"/>
            <a:ext cx="193252" cy="1433984"/>
          </a:xfrm>
          <a:prstGeom prst="rect">
            <a:avLst/>
          </a:prstGeom>
        </p:spPr>
      </p:pic>
      <p:sp>
        <p:nvSpPr>
          <p:cNvPr id="11" name="文本框 10">
            <a:extLst>
              <a:ext uri="{FF2B5EF4-FFF2-40B4-BE49-F238E27FC236}">
                <a16:creationId xmlns:a16="http://schemas.microsoft.com/office/drawing/2014/main" id="{4A33D0AC-1B20-D43B-7C58-E64726103F68}"/>
              </a:ext>
            </a:extLst>
          </p:cNvPr>
          <p:cNvSpPr txBox="1"/>
          <p:nvPr/>
        </p:nvSpPr>
        <p:spPr>
          <a:xfrm>
            <a:off x="5400528" y="4085363"/>
            <a:ext cx="1993743" cy="338554"/>
          </a:xfrm>
          <a:prstGeom prst="rect">
            <a:avLst/>
          </a:prstGeom>
          <a:noFill/>
        </p:spPr>
        <p:txBody>
          <a:bodyPr wrap="square">
            <a:spAutoFit/>
          </a:bodyPr>
          <a:lstStyle/>
          <a:p>
            <a:pPr algn="ctr"/>
            <a:r>
              <a:rPr lang="en-US" altLang="zh-CN" sz="1600" b="1">
                <a:solidFill>
                  <a:srgbClr val="0070C0"/>
                </a:solidFill>
                <a:latin typeface="Arial" panose="020B0604020202020204" pitchFamily="34" charset="0"/>
                <a:ea typeface="黑体" panose="02010609060101010101" pitchFamily="49" charset="-122"/>
                <a:cs typeface="Arial" panose="020B0604020202020204" pitchFamily="34" charset="0"/>
              </a:rPr>
              <a:t>Source task</a:t>
            </a:r>
          </a:p>
        </p:txBody>
      </p:sp>
      <p:pic>
        <p:nvPicPr>
          <p:cNvPr id="12" name="图片 11">
            <a:extLst>
              <a:ext uri="{FF2B5EF4-FFF2-40B4-BE49-F238E27FC236}">
                <a16:creationId xmlns:a16="http://schemas.microsoft.com/office/drawing/2014/main" id="{ACF4E01B-0BCB-EF28-D488-D93D04852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3003" y="4458934"/>
            <a:ext cx="1692000" cy="1606257"/>
          </a:xfrm>
          <a:prstGeom prst="rect">
            <a:avLst/>
          </a:prstGeom>
        </p:spPr>
      </p:pic>
      <p:pic>
        <p:nvPicPr>
          <p:cNvPr id="13" name="图片 12">
            <a:extLst>
              <a:ext uri="{FF2B5EF4-FFF2-40B4-BE49-F238E27FC236}">
                <a16:creationId xmlns:a16="http://schemas.microsoft.com/office/drawing/2014/main" id="{404134E4-4DD2-F3D1-158F-334AA80966CF}"/>
              </a:ext>
            </a:extLst>
          </p:cNvPr>
          <p:cNvPicPr>
            <a:picLocks noChangeAspect="1"/>
          </p:cNvPicPr>
          <p:nvPr/>
        </p:nvPicPr>
        <p:blipFill>
          <a:blip r:embed="rId5"/>
          <a:stretch>
            <a:fillRect/>
          </a:stretch>
        </p:blipFill>
        <p:spPr>
          <a:xfrm>
            <a:off x="5414666" y="2288519"/>
            <a:ext cx="1800479" cy="1579950"/>
          </a:xfrm>
          <a:prstGeom prst="rect">
            <a:avLst/>
          </a:prstGeom>
        </p:spPr>
      </p:pic>
      <p:sp>
        <p:nvSpPr>
          <p:cNvPr id="14" name="箭头: 右 13">
            <a:extLst>
              <a:ext uri="{FF2B5EF4-FFF2-40B4-BE49-F238E27FC236}">
                <a16:creationId xmlns:a16="http://schemas.microsoft.com/office/drawing/2014/main" id="{42344C26-9156-8FB1-BA9B-A65E38098863}"/>
              </a:ext>
            </a:extLst>
          </p:cNvPr>
          <p:cNvSpPr/>
          <p:nvPr/>
        </p:nvSpPr>
        <p:spPr>
          <a:xfrm>
            <a:off x="7413903" y="2847093"/>
            <a:ext cx="827987" cy="21646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7A17BC25-A492-194D-C885-CBB5298E0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5745" y="2272993"/>
            <a:ext cx="1692000" cy="1595476"/>
          </a:xfrm>
          <a:prstGeom prst="rect">
            <a:avLst/>
          </a:prstGeom>
        </p:spPr>
      </p:pic>
      <p:sp>
        <p:nvSpPr>
          <p:cNvPr id="16" name="矩形 15">
            <a:extLst>
              <a:ext uri="{FF2B5EF4-FFF2-40B4-BE49-F238E27FC236}">
                <a16:creationId xmlns:a16="http://schemas.microsoft.com/office/drawing/2014/main" id="{E20567A3-73CE-9F5C-C1E0-B2183F41B7C3}"/>
              </a:ext>
            </a:extLst>
          </p:cNvPr>
          <p:cNvSpPr/>
          <p:nvPr/>
        </p:nvSpPr>
        <p:spPr>
          <a:xfrm>
            <a:off x="9028447" y="3206995"/>
            <a:ext cx="415823" cy="252680"/>
          </a:xfrm>
          <a:prstGeom prst="rect">
            <a:avLst/>
          </a:prstGeom>
          <a:noFill/>
          <a:ln w="28575">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5ED46296-0DA9-DC45-E81F-E1FB5DB984E7}"/>
              </a:ext>
            </a:extLst>
          </p:cNvPr>
          <p:cNvPicPr>
            <a:picLocks noChangeAspect="1"/>
          </p:cNvPicPr>
          <p:nvPr/>
        </p:nvPicPr>
        <p:blipFill>
          <a:blip r:embed="rId7"/>
          <a:stretch>
            <a:fillRect/>
          </a:stretch>
        </p:blipFill>
        <p:spPr>
          <a:xfrm>
            <a:off x="5477243" y="570025"/>
            <a:ext cx="1617745" cy="1366625"/>
          </a:xfrm>
          <a:prstGeom prst="rect">
            <a:avLst/>
          </a:prstGeom>
        </p:spPr>
      </p:pic>
      <p:sp>
        <p:nvSpPr>
          <p:cNvPr id="18" name="箭头: 右 17">
            <a:extLst>
              <a:ext uri="{FF2B5EF4-FFF2-40B4-BE49-F238E27FC236}">
                <a16:creationId xmlns:a16="http://schemas.microsoft.com/office/drawing/2014/main" id="{3567CF74-BE36-4434-1F70-0FC53EE6178B}"/>
              </a:ext>
            </a:extLst>
          </p:cNvPr>
          <p:cNvSpPr/>
          <p:nvPr/>
        </p:nvSpPr>
        <p:spPr>
          <a:xfrm>
            <a:off x="7413903" y="1181805"/>
            <a:ext cx="827987" cy="21646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B077EA13-0246-F6B9-3DFB-AA2B8627B4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5745" y="494993"/>
            <a:ext cx="1692000" cy="1606689"/>
          </a:xfrm>
          <a:prstGeom prst="rect">
            <a:avLst/>
          </a:prstGeom>
        </p:spPr>
      </p:pic>
      <p:sp>
        <p:nvSpPr>
          <p:cNvPr id="20" name="矩形 19">
            <a:extLst>
              <a:ext uri="{FF2B5EF4-FFF2-40B4-BE49-F238E27FC236}">
                <a16:creationId xmlns:a16="http://schemas.microsoft.com/office/drawing/2014/main" id="{ADFD582D-0E14-3D99-B125-A31ABB6ACDB1}"/>
              </a:ext>
            </a:extLst>
          </p:cNvPr>
          <p:cNvSpPr/>
          <p:nvPr/>
        </p:nvSpPr>
        <p:spPr>
          <a:xfrm>
            <a:off x="9016388" y="1472356"/>
            <a:ext cx="415823" cy="252680"/>
          </a:xfrm>
          <a:prstGeom prst="rect">
            <a:avLst/>
          </a:prstGeom>
          <a:noFill/>
          <a:ln w="28575">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6A9A87B5-71C9-70DB-FD68-80FAAA72970F}"/>
              </a:ext>
            </a:extLst>
          </p:cNvPr>
          <p:cNvSpPr/>
          <p:nvPr/>
        </p:nvSpPr>
        <p:spPr>
          <a:xfrm>
            <a:off x="7395878" y="4808676"/>
            <a:ext cx="827987" cy="21646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DF5D4CF5-7815-B0F1-3654-E26F05F656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5745" y="4227403"/>
            <a:ext cx="1692000" cy="1595476"/>
          </a:xfrm>
          <a:prstGeom prst="rect">
            <a:avLst/>
          </a:prstGeom>
        </p:spPr>
      </p:pic>
      <p:sp>
        <p:nvSpPr>
          <p:cNvPr id="51" name="矩形 50">
            <a:extLst>
              <a:ext uri="{FF2B5EF4-FFF2-40B4-BE49-F238E27FC236}">
                <a16:creationId xmlns:a16="http://schemas.microsoft.com/office/drawing/2014/main" id="{B24251F1-4658-BF7D-353A-6BB1DE56FA6C}"/>
              </a:ext>
            </a:extLst>
          </p:cNvPr>
          <p:cNvSpPr/>
          <p:nvPr/>
        </p:nvSpPr>
        <p:spPr>
          <a:xfrm>
            <a:off x="9028447" y="5161405"/>
            <a:ext cx="415823" cy="252680"/>
          </a:xfrm>
          <a:prstGeom prst="rect">
            <a:avLst/>
          </a:prstGeom>
          <a:noFill/>
          <a:ln w="28575">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0148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0B61E38-FB8F-BCA1-C401-34699F7F01FC}"/>
              </a:ext>
            </a:extLst>
          </p:cNvPr>
          <p:cNvSpPr>
            <a:spLocks noGrp="1"/>
          </p:cNvSpPr>
          <p:nvPr>
            <p:ph type="sldNum" sz="quarter" idx="12"/>
          </p:nvPr>
        </p:nvSpPr>
        <p:spPr/>
        <p:txBody>
          <a:bodyPr/>
          <a:lstStyle/>
          <a:p>
            <a:fld id="{CE6D0088-E7B1-44B4-B1AB-922CF3440474}" type="slidenum">
              <a:rPr lang="zh-CN" altLang="en-US" smtClean="0"/>
              <a:t>16</a:t>
            </a:fld>
            <a:endParaRPr lang="zh-CN" altLang="en-US"/>
          </a:p>
        </p:txBody>
      </p:sp>
      <p:sp>
        <p:nvSpPr>
          <p:cNvPr id="5" name="文本框 4">
            <a:extLst>
              <a:ext uri="{FF2B5EF4-FFF2-40B4-BE49-F238E27FC236}">
                <a16:creationId xmlns:a16="http://schemas.microsoft.com/office/drawing/2014/main" id="{6636D048-0285-2758-83AA-80E545D3F749}"/>
              </a:ext>
            </a:extLst>
          </p:cNvPr>
          <p:cNvSpPr txBox="1"/>
          <p:nvPr/>
        </p:nvSpPr>
        <p:spPr>
          <a:xfrm>
            <a:off x="6512428" y="1509538"/>
            <a:ext cx="1993743" cy="338554"/>
          </a:xfrm>
          <a:prstGeom prst="rect">
            <a:avLst/>
          </a:prstGeom>
          <a:noFill/>
        </p:spPr>
        <p:txBody>
          <a:bodyPr wrap="square">
            <a:spAutoFit/>
          </a:bodyPr>
          <a:lstStyle/>
          <a:p>
            <a:pPr algn="ctr"/>
            <a:r>
              <a:rPr lang="en-US" altLang="zh-CN" sz="1600" b="1">
                <a:solidFill>
                  <a:srgbClr val="0070C0"/>
                </a:solidFill>
                <a:latin typeface="Arial" panose="020B0604020202020204" pitchFamily="34" charset="0"/>
                <a:ea typeface="黑体" panose="02010609060101010101" pitchFamily="49" charset="-122"/>
                <a:cs typeface="Arial" panose="020B0604020202020204" pitchFamily="34" charset="0"/>
              </a:rPr>
              <a:t>Uniform sampling</a:t>
            </a:r>
          </a:p>
        </p:txBody>
      </p:sp>
      <p:pic>
        <p:nvPicPr>
          <p:cNvPr id="1043" name="Picture 19">
            <a:extLst>
              <a:ext uri="{FF2B5EF4-FFF2-40B4-BE49-F238E27FC236}">
                <a16:creationId xmlns:a16="http://schemas.microsoft.com/office/drawing/2014/main" id="{A57C2914-D04D-25E0-5ED0-EFD8FEB62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77" y="1678815"/>
            <a:ext cx="2444112" cy="16200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6B9C8319-C405-D1E4-EA39-DBE75F95E83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789483"/>
            <a:ext cx="2520000" cy="1621614"/>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a:extLst>
              <a:ext uri="{FF2B5EF4-FFF2-40B4-BE49-F238E27FC236}">
                <a16:creationId xmlns:a16="http://schemas.microsoft.com/office/drawing/2014/main" id="{C8134446-D6AE-299B-517D-4A7287B83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959" y="3455785"/>
            <a:ext cx="2520000" cy="1621614"/>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a:extLst>
              <a:ext uri="{FF2B5EF4-FFF2-40B4-BE49-F238E27FC236}">
                <a16:creationId xmlns:a16="http://schemas.microsoft.com/office/drawing/2014/main" id="{FD2B92AD-F290-4113-E47A-B3ADA39176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640" y="1807386"/>
            <a:ext cx="2520000" cy="1621614"/>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a:extLst>
              <a:ext uri="{FF2B5EF4-FFF2-40B4-BE49-F238E27FC236}">
                <a16:creationId xmlns:a16="http://schemas.microsoft.com/office/drawing/2014/main" id="{CA4CA035-6E47-EF15-1490-1EF6199936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640" y="3455785"/>
            <a:ext cx="2520000" cy="1621614"/>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17182008-5D28-E20B-FA98-A2B2971426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266" y="3514970"/>
            <a:ext cx="2243488" cy="156242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C2B95B4-FF6E-A709-66E5-B5DC6DA1A21A}"/>
              </a:ext>
            </a:extLst>
          </p:cNvPr>
          <p:cNvSpPr txBox="1"/>
          <p:nvPr/>
        </p:nvSpPr>
        <p:spPr>
          <a:xfrm>
            <a:off x="4394232" y="1509538"/>
            <a:ext cx="1993743" cy="338554"/>
          </a:xfrm>
          <a:prstGeom prst="rect">
            <a:avLst/>
          </a:prstGeom>
          <a:noFill/>
        </p:spPr>
        <p:txBody>
          <a:bodyPr wrap="square">
            <a:spAutoFit/>
          </a:bodyPr>
          <a:lstStyle/>
          <a:p>
            <a:pPr algn="ctr"/>
            <a:r>
              <a:rPr lang="en-US" altLang="zh-CN" sz="1600" b="1">
                <a:solidFill>
                  <a:srgbClr val="0070C0"/>
                </a:solidFill>
                <a:latin typeface="Arial" panose="020B0604020202020204" pitchFamily="34" charset="0"/>
                <a:ea typeface="黑体" panose="02010609060101010101" pitchFamily="49" charset="-122"/>
                <a:cs typeface="Arial" panose="020B0604020202020204" pitchFamily="34" charset="0"/>
              </a:rPr>
              <a:t>Random sampling</a:t>
            </a:r>
          </a:p>
        </p:txBody>
      </p:sp>
      <p:sp>
        <p:nvSpPr>
          <p:cNvPr id="10" name="文本框 9">
            <a:extLst>
              <a:ext uri="{FF2B5EF4-FFF2-40B4-BE49-F238E27FC236}">
                <a16:creationId xmlns:a16="http://schemas.microsoft.com/office/drawing/2014/main" id="{B65A1C16-1E48-9024-2BF4-58DF3130C61A}"/>
              </a:ext>
            </a:extLst>
          </p:cNvPr>
          <p:cNvSpPr txBox="1"/>
          <p:nvPr/>
        </p:nvSpPr>
        <p:spPr>
          <a:xfrm>
            <a:off x="8949769" y="2758308"/>
            <a:ext cx="1993743" cy="338554"/>
          </a:xfrm>
          <a:prstGeom prst="rect">
            <a:avLst/>
          </a:prstGeom>
          <a:noFill/>
        </p:spPr>
        <p:txBody>
          <a:bodyPr wrap="square">
            <a:spAutoFit/>
          </a:bodyPr>
          <a:lstStyle/>
          <a:p>
            <a:pPr algn="ctr"/>
            <a:r>
              <a:rPr lang="en-US" altLang="zh-CN" sz="1600" b="1">
                <a:solidFill>
                  <a:srgbClr val="0070C0"/>
                </a:solidFill>
                <a:latin typeface="Arial" panose="020B0604020202020204" pitchFamily="34" charset="0"/>
                <a:ea typeface="黑体" panose="02010609060101010101" pitchFamily="49" charset="-122"/>
                <a:cs typeface="Arial" panose="020B0604020202020204" pitchFamily="34" charset="0"/>
              </a:rPr>
              <a:t>Trasfer  sampling</a:t>
            </a:r>
          </a:p>
        </p:txBody>
      </p:sp>
      <p:pic>
        <p:nvPicPr>
          <p:cNvPr id="1055" name="Picture 31">
            <a:extLst>
              <a:ext uri="{FF2B5EF4-FFF2-40B4-BE49-F238E27FC236}">
                <a16:creationId xmlns:a16="http://schemas.microsoft.com/office/drawing/2014/main" id="{C3012C64-0BF2-44BB-5D5F-B6DEB0FFAC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7294" y="1848092"/>
            <a:ext cx="2520000" cy="1621614"/>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a:extLst>
              <a:ext uri="{FF2B5EF4-FFF2-40B4-BE49-F238E27FC236}">
                <a16:creationId xmlns:a16="http://schemas.microsoft.com/office/drawing/2014/main" id="{60895C40-815C-448A-ED7D-4029CB786D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8793" y="3464043"/>
            <a:ext cx="2520000" cy="162161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3B0D300-AE3F-84C3-EE3D-B0CD8EAFBD35}"/>
              </a:ext>
            </a:extLst>
          </p:cNvPr>
          <p:cNvSpPr txBox="1"/>
          <p:nvPr/>
        </p:nvSpPr>
        <p:spPr>
          <a:xfrm>
            <a:off x="8949768" y="1509538"/>
            <a:ext cx="1993743" cy="338554"/>
          </a:xfrm>
          <a:prstGeom prst="rect">
            <a:avLst/>
          </a:prstGeom>
          <a:noFill/>
        </p:spPr>
        <p:txBody>
          <a:bodyPr wrap="square">
            <a:spAutoFit/>
          </a:bodyPr>
          <a:lstStyle/>
          <a:p>
            <a:pPr algn="ctr"/>
            <a:r>
              <a:rPr lang="en-US" altLang="zh-CN" sz="1600" b="1">
                <a:solidFill>
                  <a:srgbClr val="0070C0"/>
                </a:solidFill>
                <a:latin typeface="Arial" panose="020B0604020202020204" pitchFamily="34" charset="0"/>
                <a:ea typeface="黑体" panose="02010609060101010101" pitchFamily="49" charset="-122"/>
                <a:cs typeface="Arial" panose="020B0604020202020204" pitchFamily="34" charset="0"/>
              </a:rPr>
              <a:t>Trasfer sampling</a:t>
            </a:r>
          </a:p>
        </p:txBody>
      </p:sp>
    </p:spTree>
    <p:extLst>
      <p:ext uri="{BB962C8B-B14F-4D97-AF65-F5344CB8AC3E}">
        <p14:creationId xmlns:p14="http://schemas.microsoft.com/office/powerpoint/2010/main" val="2062328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0BFB4F6-97F1-757E-E57D-4DBA2B3CB035}"/>
              </a:ext>
            </a:extLst>
          </p:cNvPr>
          <p:cNvSpPr>
            <a:spLocks noGrp="1"/>
          </p:cNvSpPr>
          <p:nvPr>
            <p:ph type="sldNum" sz="quarter" idx="12"/>
          </p:nvPr>
        </p:nvSpPr>
        <p:spPr/>
        <p:txBody>
          <a:bodyPr/>
          <a:lstStyle/>
          <a:p>
            <a:fld id="{CE6D0088-E7B1-44B4-B1AB-922CF3440474}" type="slidenum">
              <a:rPr lang="zh-CN" altLang="en-US" smtClean="0"/>
              <a:t>17</a:t>
            </a:fld>
            <a:endParaRPr lang="zh-CN" altLang="en-US"/>
          </a:p>
        </p:txBody>
      </p:sp>
      <p:sp>
        <p:nvSpPr>
          <p:cNvPr id="7" name="文本框 6">
            <a:extLst>
              <a:ext uri="{FF2B5EF4-FFF2-40B4-BE49-F238E27FC236}">
                <a16:creationId xmlns:a16="http://schemas.microsoft.com/office/drawing/2014/main" id="{2379468F-E40F-11F6-590C-DD5600C567C1}"/>
              </a:ext>
            </a:extLst>
          </p:cNvPr>
          <p:cNvSpPr txBox="1"/>
          <p:nvPr/>
        </p:nvSpPr>
        <p:spPr>
          <a:xfrm>
            <a:off x="6086532" y="2388721"/>
            <a:ext cx="257766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The data</a:t>
            </a:r>
            <a:r>
              <a:rPr lang="en-US" altLang="zh-CN" sz="1200">
                <a:solidFill>
                  <a:schemeClr val="tx1"/>
                </a:solidFill>
              </a:rPr>
              <a:t> distribution </a:t>
            </a:r>
            <a:r>
              <a:rPr lang="en-US" altLang="zh-CN" sz="1200"/>
              <a:t>of</a:t>
            </a:r>
            <a:r>
              <a:rPr lang="en-US" altLang="zh-CN" sz="1200">
                <a:solidFill>
                  <a:schemeClr val="tx1"/>
                </a:solidFill>
              </a:rPr>
              <a:t> 20 samples</a:t>
            </a:r>
            <a:endParaRPr lang="zh-CN" altLang="en-US" sz="1200">
              <a:solidFill>
                <a:schemeClr val="tx1"/>
              </a:solidFill>
            </a:endParaRPr>
          </a:p>
        </p:txBody>
      </p:sp>
      <p:sp>
        <p:nvSpPr>
          <p:cNvPr id="13" name="文本框 12">
            <a:extLst>
              <a:ext uri="{FF2B5EF4-FFF2-40B4-BE49-F238E27FC236}">
                <a16:creationId xmlns:a16="http://schemas.microsoft.com/office/drawing/2014/main" id="{8212CF89-6033-5B0C-65F6-04EFC48FD073}"/>
              </a:ext>
            </a:extLst>
          </p:cNvPr>
          <p:cNvSpPr txBox="1"/>
          <p:nvPr/>
        </p:nvSpPr>
        <p:spPr>
          <a:xfrm>
            <a:off x="1417354" y="2273305"/>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A</a:t>
            </a:r>
            <a:endParaRPr lang="zh-CN" altLang="en-US" sz="1600" b="1">
              <a:solidFill>
                <a:schemeClr val="tx1"/>
              </a:solidFill>
            </a:endParaRPr>
          </a:p>
        </p:txBody>
      </p:sp>
      <p:sp>
        <p:nvSpPr>
          <p:cNvPr id="14" name="文本框 13">
            <a:extLst>
              <a:ext uri="{FF2B5EF4-FFF2-40B4-BE49-F238E27FC236}">
                <a16:creationId xmlns:a16="http://schemas.microsoft.com/office/drawing/2014/main" id="{E73BA6F7-AA1B-1D2A-E867-D433C1FF98F4}"/>
              </a:ext>
            </a:extLst>
          </p:cNvPr>
          <p:cNvSpPr txBox="1"/>
          <p:nvPr/>
        </p:nvSpPr>
        <p:spPr>
          <a:xfrm>
            <a:off x="5339598" y="2219444"/>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B</a:t>
            </a:r>
            <a:endParaRPr lang="zh-CN" altLang="en-US" sz="1600" b="1">
              <a:solidFill>
                <a:schemeClr val="tx1"/>
              </a:solidFill>
            </a:endParaRPr>
          </a:p>
        </p:txBody>
      </p:sp>
      <p:sp>
        <p:nvSpPr>
          <p:cNvPr id="24" name="文本框 23">
            <a:extLst>
              <a:ext uri="{FF2B5EF4-FFF2-40B4-BE49-F238E27FC236}">
                <a16:creationId xmlns:a16="http://schemas.microsoft.com/office/drawing/2014/main" id="{08FDF1F6-CA83-1FF4-8C29-AF88735CA9B0}"/>
              </a:ext>
            </a:extLst>
          </p:cNvPr>
          <p:cNvSpPr txBox="1"/>
          <p:nvPr/>
        </p:nvSpPr>
        <p:spPr>
          <a:xfrm>
            <a:off x="-96964" y="190500"/>
            <a:ext cx="296428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2---</a:t>
            </a:r>
            <a:r>
              <a:rPr lang="zh-CN" altLang="en-US" sz="1600" b="1"/>
              <a:t>二</a:t>
            </a:r>
            <a:r>
              <a:rPr lang="zh-CN" altLang="en-US" sz="1600" b="1">
                <a:solidFill>
                  <a:schemeClr val="tx1"/>
                </a:solidFill>
              </a:rPr>
              <a:t>维函数</a:t>
            </a:r>
            <a:r>
              <a:rPr lang="en-US" altLang="zh-CN" sz="1600" b="1">
                <a:solidFill>
                  <a:schemeClr val="tx1"/>
                </a:solidFill>
              </a:rPr>
              <a:t>SE</a:t>
            </a:r>
            <a:r>
              <a:rPr lang="zh-CN" altLang="en-US" sz="1600" b="1"/>
              <a:t>采样</a:t>
            </a:r>
            <a:endParaRPr lang="zh-CN" altLang="en-US" sz="1600" b="1">
              <a:solidFill>
                <a:schemeClr val="tx1"/>
              </a:solidFill>
            </a:endParaRPr>
          </a:p>
        </p:txBody>
      </p:sp>
      <p:pic>
        <p:nvPicPr>
          <p:cNvPr id="3074" name="Picture 2">
            <a:extLst>
              <a:ext uri="{FF2B5EF4-FFF2-40B4-BE49-F238E27FC236}">
                <a16:creationId xmlns:a16="http://schemas.microsoft.com/office/drawing/2014/main" id="{DEE628C9-21CA-D0F9-2BAA-5F2C9D6CF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946" y="2590671"/>
            <a:ext cx="3679200" cy="24544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C89A13C4-BEF3-41B3-DEBA-658CE9348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303" y="2962895"/>
            <a:ext cx="1583885" cy="14654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a:extLst>
              <a:ext uri="{FF2B5EF4-FFF2-40B4-BE49-F238E27FC236}">
                <a16:creationId xmlns:a16="http://schemas.microsoft.com/office/drawing/2014/main" id="{F7C7FAA0-B486-5744-2F79-6B600D3D4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5615" y="4466981"/>
            <a:ext cx="1724726" cy="16837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a:extLst>
              <a:ext uri="{FF2B5EF4-FFF2-40B4-BE49-F238E27FC236}">
                <a16:creationId xmlns:a16="http://schemas.microsoft.com/office/drawing/2014/main" id="{E2B91EAC-5856-EAE8-8168-302132164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9190" y="4431591"/>
            <a:ext cx="1936425" cy="17074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a:extLst>
              <a:ext uri="{FF2B5EF4-FFF2-40B4-BE49-F238E27FC236}">
                <a16:creationId xmlns:a16="http://schemas.microsoft.com/office/drawing/2014/main" id="{B2CDB4E3-89EA-4852-A867-E47923346F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9426" y="2912478"/>
            <a:ext cx="1878969" cy="155222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F611574-C202-CB88-DB45-9494532830A4}"/>
              </a:ext>
            </a:extLst>
          </p:cNvPr>
          <p:cNvSpPr txBox="1"/>
          <p:nvPr/>
        </p:nvSpPr>
        <p:spPr>
          <a:xfrm>
            <a:off x="6750306" y="4464698"/>
            <a:ext cx="1125316" cy="2808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tx1"/>
                </a:solidFill>
              </a:rPr>
              <a:t>RDM</a:t>
            </a:r>
            <a:endParaRPr lang="zh-CN" altLang="en-US" sz="1600">
              <a:solidFill>
                <a:schemeClr val="tx1"/>
              </a:solidFill>
            </a:endParaRPr>
          </a:p>
        </p:txBody>
      </p:sp>
      <p:sp>
        <p:nvSpPr>
          <p:cNvPr id="25" name="文本框 24">
            <a:extLst>
              <a:ext uri="{FF2B5EF4-FFF2-40B4-BE49-F238E27FC236}">
                <a16:creationId xmlns:a16="http://schemas.microsoft.com/office/drawing/2014/main" id="{1853659D-16CA-ECFB-333A-D19C02D2841B}"/>
              </a:ext>
            </a:extLst>
          </p:cNvPr>
          <p:cNvSpPr txBox="1"/>
          <p:nvPr/>
        </p:nvSpPr>
        <p:spPr>
          <a:xfrm>
            <a:off x="8659052" y="4446056"/>
            <a:ext cx="895761" cy="2808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tx1"/>
                </a:solidFill>
              </a:rPr>
              <a:t>LHS</a:t>
            </a:r>
            <a:endParaRPr lang="zh-CN" altLang="en-US" sz="1600">
              <a:solidFill>
                <a:schemeClr val="tx1"/>
              </a:solidFill>
            </a:endParaRPr>
          </a:p>
        </p:txBody>
      </p:sp>
      <p:sp>
        <p:nvSpPr>
          <p:cNvPr id="26" name="文本框 25">
            <a:extLst>
              <a:ext uri="{FF2B5EF4-FFF2-40B4-BE49-F238E27FC236}">
                <a16:creationId xmlns:a16="http://schemas.microsoft.com/office/drawing/2014/main" id="{363ED6BC-9BDF-7FFF-5B31-937120BBB093}"/>
              </a:ext>
            </a:extLst>
          </p:cNvPr>
          <p:cNvSpPr txBox="1"/>
          <p:nvPr/>
        </p:nvSpPr>
        <p:spPr>
          <a:xfrm>
            <a:off x="8766427" y="2951423"/>
            <a:ext cx="755672" cy="2808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tx1"/>
                </a:solidFill>
              </a:rPr>
              <a:t>SE</a:t>
            </a:r>
            <a:endParaRPr lang="zh-CN" altLang="en-US" sz="1600">
              <a:solidFill>
                <a:schemeClr val="tx1"/>
              </a:solidFill>
            </a:endParaRPr>
          </a:p>
        </p:txBody>
      </p:sp>
      <p:pic>
        <p:nvPicPr>
          <p:cNvPr id="27" name="Picture 8">
            <a:extLst>
              <a:ext uri="{FF2B5EF4-FFF2-40B4-BE49-F238E27FC236}">
                <a16:creationId xmlns:a16="http://schemas.microsoft.com/office/drawing/2014/main" id="{FE88C0AE-6954-2724-FD23-688A35FC07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264" r="1"/>
          <a:stretch/>
        </p:blipFill>
        <p:spPr bwMode="auto">
          <a:xfrm>
            <a:off x="9712040" y="3232242"/>
            <a:ext cx="429010" cy="2838369"/>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2514D59B-9236-2370-0304-7DC1A1AE52E8}"/>
              </a:ext>
            </a:extLst>
          </p:cNvPr>
          <p:cNvSpPr txBox="1"/>
          <p:nvPr/>
        </p:nvSpPr>
        <p:spPr>
          <a:xfrm>
            <a:off x="6875480" y="2929398"/>
            <a:ext cx="895761" cy="2808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tx1"/>
                </a:solidFill>
              </a:rPr>
              <a:t>Truth</a:t>
            </a:r>
            <a:endParaRPr lang="zh-CN" altLang="en-US" sz="1600">
              <a:solidFill>
                <a:schemeClr val="tx1"/>
              </a:solidFill>
            </a:endParaRPr>
          </a:p>
        </p:txBody>
      </p:sp>
    </p:spTree>
    <p:extLst>
      <p:ext uri="{BB962C8B-B14F-4D97-AF65-F5344CB8AC3E}">
        <p14:creationId xmlns:p14="http://schemas.microsoft.com/office/powerpoint/2010/main" val="1126818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385EA81-A452-CF6D-13AB-E97BCA85268A}"/>
              </a:ext>
            </a:extLst>
          </p:cNvPr>
          <p:cNvSpPr>
            <a:spLocks noGrp="1"/>
          </p:cNvSpPr>
          <p:nvPr>
            <p:ph type="sldNum" sz="quarter" idx="12"/>
          </p:nvPr>
        </p:nvSpPr>
        <p:spPr/>
        <p:txBody>
          <a:bodyPr/>
          <a:lstStyle/>
          <a:p>
            <a:fld id="{CE6D0088-E7B1-44B4-B1AB-922CF3440474}" type="slidenum">
              <a:rPr lang="zh-CN" altLang="en-US" smtClean="0"/>
              <a:t>18</a:t>
            </a:fld>
            <a:endParaRPr lang="zh-CN" altLang="en-US"/>
          </a:p>
        </p:txBody>
      </p:sp>
      <p:sp>
        <p:nvSpPr>
          <p:cNvPr id="5" name="文本框 4">
            <a:extLst>
              <a:ext uri="{FF2B5EF4-FFF2-40B4-BE49-F238E27FC236}">
                <a16:creationId xmlns:a16="http://schemas.microsoft.com/office/drawing/2014/main" id="{3C51101F-86F5-126B-6D4E-343CAD82E4AF}"/>
              </a:ext>
            </a:extLst>
          </p:cNvPr>
          <p:cNvSpPr txBox="1"/>
          <p:nvPr/>
        </p:nvSpPr>
        <p:spPr>
          <a:xfrm>
            <a:off x="-90931" y="192505"/>
            <a:ext cx="478275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3---</a:t>
            </a:r>
            <a:r>
              <a:rPr lang="zh-CN" altLang="en-US" sz="1600" b="1"/>
              <a:t>按处理方式划分</a:t>
            </a:r>
            <a:endParaRPr lang="en-US" altLang="zh-CN" sz="1600" b="1"/>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a:t>合金数据集的迁移优化</a:t>
            </a:r>
            <a:endParaRPr lang="zh-CN" altLang="en-US" sz="1600" b="1">
              <a:solidFill>
                <a:schemeClr val="tx1"/>
              </a:solidFill>
            </a:endParaRPr>
          </a:p>
        </p:txBody>
      </p:sp>
      <p:pic>
        <p:nvPicPr>
          <p:cNvPr id="1026" name="Picture 2">
            <a:extLst>
              <a:ext uri="{FF2B5EF4-FFF2-40B4-BE49-F238E27FC236}">
                <a16:creationId xmlns:a16="http://schemas.microsoft.com/office/drawing/2014/main" id="{9FA43687-E3E4-DC4D-D505-663C3954E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038" y="2058862"/>
            <a:ext cx="4792943" cy="299334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E57D85E-9FD7-1B94-921A-19D7D9476DA0}"/>
              </a:ext>
            </a:extLst>
          </p:cNvPr>
          <p:cNvSpPr txBox="1"/>
          <p:nvPr/>
        </p:nvSpPr>
        <p:spPr>
          <a:xfrm>
            <a:off x="8465318" y="1544818"/>
            <a:ext cx="1212448" cy="369332"/>
          </a:xfrm>
          <a:prstGeom prst="rect">
            <a:avLst/>
          </a:prstGeom>
          <a:noFill/>
        </p:spPr>
        <p:txBody>
          <a:bodyPr wrap="square">
            <a:spAutoFit/>
          </a:bodyPr>
          <a:lstStyle/>
          <a:p>
            <a:r>
              <a:rPr lang="en-US" altLang="zh-CN" sz="1800" b="1"/>
              <a:t>2aging1</a:t>
            </a:r>
            <a:endParaRPr lang="zh-CN" altLang="en-US"/>
          </a:p>
        </p:txBody>
      </p:sp>
      <p:pic>
        <p:nvPicPr>
          <p:cNvPr id="1028" name="Picture 4">
            <a:extLst>
              <a:ext uri="{FF2B5EF4-FFF2-40B4-BE49-F238E27FC236}">
                <a16:creationId xmlns:a16="http://schemas.microsoft.com/office/drawing/2014/main" id="{10CD9688-134C-1DF8-AF98-ED415518D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25" y="2018555"/>
            <a:ext cx="4995944" cy="307395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B568500-2D31-CEB4-0CE5-109A2E3A6FEE}"/>
              </a:ext>
            </a:extLst>
          </p:cNvPr>
          <p:cNvSpPr txBox="1"/>
          <p:nvPr/>
        </p:nvSpPr>
        <p:spPr>
          <a:xfrm>
            <a:off x="3142654" y="1562180"/>
            <a:ext cx="1212448" cy="369332"/>
          </a:xfrm>
          <a:prstGeom prst="rect">
            <a:avLst/>
          </a:prstGeom>
          <a:noFill/>
        </p:spPr>
        <p:txBody>
          <a:bodyPr wrap="square">
            <a:spAutoFit/>
          </a:bodyPr>
          <a:lstStyle/>
          <a:p>
            <a:r>
              <a:rPr lang="en-US" altLang="zh-CN" sz="1800" b="1"/>
              <a:t>2aging0</a:t>
            </a:r>
            <a:endParaRPr lang="zh-CN" altLang="en-US"/>
          </a:p>
        </p:txBody>
      </p:sp>
    </p:spTree>
    <p:extLst>
      <p:ext uri="{BB962C8B-B14F-4D97-AF65-F5344CB8AC3E}">
        <p14:creationId xmlns:p14="http://schemas.microsoft.com/office/powerpoint/2010/main" val="1842582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992D1C-AA43-954F-5A11-00772E5D7E25}"/>
              </a:ext>
            </a:extLst>
          </p:cNvPr>
          <p:cNvSpPr>
            <a:spLocks noGrp="1"/>
          </p:cNvSpPr>
          <p:nvPr>
            <p:ph type="sldNum" sz="quarter" idx="12"/>
          </p:nvPr>
        </p:nvSpPr>
        <p:spPr/>
        <p:txBody>
          <a:bodyPr/>
          <a:lstStyle/>
          <a:p>
            <a:fld id="{CE6D0088-E7B1-44B4-B1AB-922CF3440474}" type="slidenum">
              <a:rPr lang="zh-CN" altLang="en-US" smtClean="0"/>
              <a:t>19</a:t>
            </a:fld>
            <a:endParaRPr lang="zh-CN" altLang="en-US"/>
          </a:p>
        </p:txBody>
      </p:sp>
      <p:sp>
        <p:nvSpPr>
          <p:cNvPr id="5" name="文本框 4">
            <a:extLst>
              <a:ext uri="{FF2B5EF4-FFF2-40B4-BE49-F238E27FC236}">
                <a16:creationId xmlns:a16="http://schemas.microsoft.com/office/drawing/2014/main" id="{F007106A-0791-49DC-447B-CDA64177033E}"/>
              </a:ext>
            </a:extLst>
          </p:cNvPr>
          <p:cNvSpPr txBox="1"/>
          <p:nvPr/>
        </p:nvSpPr>
        <p:spPr>
          <a:xfrm>
            <a:off x="78617" y="0"/>
            <a:ext cx="332187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4---</a:t>
            </a:r>
            <a:r>
              <a:rPr lang="zh-CN" altLang="en-US" sz="1600" b="1"/>
              <a:t>虚拟数据准备</a:t>
            </a:r>
            <a:endParaRPr lang="zh-CN" altLang="en-US" sz="1600" b="1">
              <a:solidFill>
                <a:schemeClr val="tx1"/>
              </a:solidFill>
            </a:endParaRPr>
          </a:p>
        </p:txBody>
      </p:sp>
      <p:pic>
        <p:nvPicPr>
          <p:cNvPr id="2" name="图片 1">
            <a:extLst>
              <a:ext uri="{FF2B5EF4-FFF2-40B4-BE49-F238E27FC236}">
                <a16:creationId xmlns:a16="http://schemas.microsoft.com/office/drawing/2014/main" id="{DA9675B3-37EC-8E48-E3F7-22A0BB5BAD7A}"/>
              </a:ext>
            </a:extLst>
          </p:cNvPr>
          <p:cNvPicPr>
            <a:picLocks noChangeAspect="1"/>
          </p:cNvPicPr>
          <p:nvPr/>
        </p:nvPicPr>
        <p:blipFill rotWithShape="1">
          <a:blip r:embed="rId2"/>
          <a:srcRect b="48520"/>
          <a:stretch/>
        </p:blipFill>
        <p:spPr>
          <a:xfrm>
            <a:off x="412510" y="3883401"/>
            <a:ext cx="6648450" cy="2765563"/>
          </a:xfrm>
          <a:prstGeom prst="rect">
            <a:avLst/>
          </a:prstGeom>
        </p:spPr>
      </p:pic>
      <p:pic>
        <p:nvPicPr>
          <p:cNvPr id="2050" name="Picture 2">
            <a:extLst>
              <a:ext uri="{FF2B5EF4-FFF2-40B4-BE49-F238E27FC236}">
                <a16:creationId xmlns:a16="http://schemas.microsoft.com/office/drawing/2014/main" id="{47FDFA30-A2BC-57C6-A6CC-D9D8CA61F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475" y="4064292"/>
            <a:ext cx="3600000" cy="24153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4792560-F098-8232-7503-CF716C20BB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72"/>
          <a:stretch/>
        </p:blipFill>
        <p:spPr bwMode="auto">
          <a:xfrm>
            <a:off x="345835" y="1043922"/>
            <a:ext cx="6781800" cy="28025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FF7734-9AE1-8A43-BB04-7B011B057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5475" y="1106168"/>
            <a:ext cx="3600000" cy="241530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DE67F3F-6762-0B23-8F7C-9F582F5F2184}"/>
              </a:ext>
            </a:extLst>
          </p:cNvPr>
          <p:cNvSpPr txBox="1"/>
          <p:nvPr/>
        </p:nvSpPr>
        <p:spPr>
          <a:xfrm>
            <a:off x="1732326" y="460405"/>
            <a:ext cx="4130273" cy="461665"/>
          </a:xfrm>
          <a:prstGeom prst="rect">
            <a:avLst/>
          </a:prstGeom>
          <a:noFill/>
        </p:spPr>
        <p:txBody>
          <a:bodyPr wrap="square">
            <a:spAutoFit/>
          </a:bodyPr>
          <a:lstStyle/>
          <a:p>
            <a:pPr algn="ctr"/>
            <a:r>
              <a:rPr lang="en-US" altLang="zh-CN" sz="2400" b="1"/>
              <a:t>Y</a:t>
            </a:r>
            <a:r>
              <a:rPr lang="zh-CN" altLang="en-US" sz="2400" b="1"/>
              <a:t>分布</a:t>
            </a:r>
            <a:endParaRPr lang="en-US" altLang="zh-CN" sz="2400" b="1"/>
          </a:p>
        </p:txBody>
      </p:sp>
      <p:sp>
        <p:nvSpPr>
          <p:cNvPr id="7" name="文本框 6">
            <a:extLst>
              <a:ext uri="{FF2B5EF4-FFF2-40B4-BE49-F238E27FC236}">
                <a16:creationId xmlns:a16="http://schemas.microsoft.com/office/drawing/2014/main" id="{281BE5BE-E38E-74C2-E198-8E001D565870}"/>
              </a:ext>
            </a:extLst>
          </p:cNvPr>
          <p:cNvSpPr txBox="1"/>
          <p:nvPr/>
        </p:nvSpPr>
        <p:spPr>
          <a:xfrm>
            <a:off x="7715892" y="603927"/>
            <a:ext cx="4130273" cy="461665"/>
          </a:xfrm>
          <a:prstGeom prst="rect">
            <a:avLst/>
          </a:prstGeom>
          <a:noFill/>
        </p:spPr>
        <p:txBody>
          <a:bodyPr wrap="square">
            <a:spAutoFit/>
          </a:bodyPr>
          <a:lstStyle/>
          <a:p>
            <a:pPr algn="ctr"/>
            <a:r>
              <a:rPr lang="en-US" altLang="zh-CN" sz="2400" b="1"/>
              <a:t>X</a:t>
            </a:r>
            <a:r>
              <a:rPr lang="zh-CN" altLang="en-US" sz="2400" b="1"/>
              <a:t>分布</a:t>
            </a:r>
            <a:endParaRPr lang="en-US" altLang="zh-CN" sz="2400" b="1"/>
          </a:p>
        </p:txBody>
      </p:sp>
    </p:spTree>
    <p:extLst>
      <p:ext uri="{BB962C8B-B14F-4D97-AF65-F5344CB8AC3E}">
        <p14:creationId xmlns:p14="http://schemas.microsoft.com/office/powerpoint/2010/main" val="369853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202B993F-898F-B32A-26EA-3BF841689030}"/>
              </a:ext>
            </a:extLst>
          </p:cNvPr>
          <p:cNvSpPr txBox="1">
            <a:spLocks/>
          </p:cNvSpPr>
          <p:nvPr/>
        </p:nvSpPr>
        <p:spPr>
          <a:xfrm>
            <a:off x="1424052" y="1288833"/>
            <a:ext cx="8284807" cy="235668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noProof="1">
              <a:latin typeface="微软雅黑" panose="020B0503020204020204" pitchFamily="34" charset="-122"/>
              <a:ea typeface="微软雅黑" panose="020B0503020204020204" pitchFamily="34" charset="-122"/>
            </a:endParaRPr>
          </a:p>
          <a:p>
            <a:pPr marL="180000">
              <a:lnSpc>
                <a:spcPct val="210000"/>
              </a:lnSpc>
            </a:pPr>
            <a:r>
              <a:rPr lang="zh-CN" altLang="en-US" sz="2000" noProof="1">
                <a:latin typeface="Arial" panose="020B0604020202020204" pitchFamily="34" charset="0"/>
                <a:ea typeface="微软雅黑" panose="020B0503020204020204" pitchFamily="34" charset="-122"/>
                <a:cs typeface="Arial" panose="020B0604020202020204" pitchFamily="34" charset="0"/>
              </a:rPr>
              <a:t>数据补充和优化</a:t>
            </a:r>
            <a:endParaRPr lang="en-US" altLang="zh-CN" sz="2000" noProof="1">
              <a:latin typeface="Arial" panose="020B0604020202020204" pitchFamily="34" charset="0"/>
              <a:ea typeface="微软雅黑" panose="020B0503020204020204" pitchFamily="34" charset="-122"/>
              <a:cs typeface="Arial" panose="020B0604020202020204" pitchFamily="34" charset="0"/>
            </a:endParaRPr>
          </a:p>
          <a:p>
            <a:pPr marL="180000">
              <a:lnSpc>
                <a:spcPct val="210000"/>
              </a:lnSpc>
            </a:pPr>
            <a:r>
              <a:rPr lang="zh-CN" altLang="en-US" sz="2000" noProof="1">
                <a:latin typeface="Arial" panose="020B0604020202020204" pitchFamily="34" charset="0"/>
                <a:ea typeface="微软雅黑" panose="020B0503020204020204" pitchFamily="34" charset="-122"/>
                <a:cs typeface="Arial" panose="020B0604020202020204" pitchFamily="34" charset="0"/>
              </a:rPr>
              <a:t>初步完成所有绘图</a:t>
            </a:r>
            <a:endParaRPr lang="en-US" altLang="zh-CN" sz="2000" noProof="1">
              <a:latin typeface="Arial" panose="020B0604020202020204" pitchFamily="34" charset="0"/>
              <a:ea typeface="微软雅黑" panose="020B0503020204020204" pitchFamily="34" charset="-122"/>
              <a:cs typeface="Arial" panose="020B0604020202020204" pitchFamily="34" charset="0"/>
            </a:endParaRPr>
          </a:p>
          <a:p>
            <a:pPr marL="180000">
              <a:lnSpc>
                <a:spcPct val="210000"/>
              </a:lnSpc>
            </a:pPr>
            <a:r>
              <a:rPr lang="zh-CN" altLang="en-US" sz="2000" noProof="1">
                <a:latin typeface="Arial" panose="020B0604020202020204" pitchFamily="34" charset="0"/>
                <a:ea typeface="微软雅黑" panose="020B0503020204020204" pitchFamily="34" charset="-122"/>
                <a:cs typeface="Arial" panose="020B0604020202020204" pitchFamily="34" charset="0"/>
              </a:rPr>
              <a:t>初步完成整篇文字稿</a:t>
            </a:r>
          </a:p>
        </p:txBody>
      </p:sp>
      <p:sp>
        <p:nvSpPr>
          <p:cNvPr id="9" name="标题 1">
            <a:extLst>
              <a:ext uri="{FF2B5EF4-FFF2-40B4-BE49-F238E27FC236}">
                <a16:creationId xmlns:a16="http://schemas.microsoft.com/office/drawing/2014/main" id="{1972DDEE-64EE-7E02-03E1-FFF79F80E817}"/>
              </a:ext>
            </a:extLst>
          </p:cNvPr>
          <p:cNvSpPr txBox="1">
            <a:spLocks/>
          </p:cNvSpPr>
          <p:nvPr/>
        </p:nvSpPr>
        <p:spPr>
          <a:xfrm>
            <a:off x="1690466" y="972633"/>
            <a:ext cx="2413231" cy="6324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b="1">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当前进展：</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Content Placeholder 5">
            <a:extLst>
              <a:ext uri="{FF2B5EF4-FFF2-40B4-BE49-F238E27FC236}">
                <a16:creationId xmlns:a16="http://schemas.microsoft.com/office/drawing/2014/main" id="{3CE3B4AF-8EC8-5EF6-0D2C-CBCF6D08C099}"/>
              </a:ext>
            </a:extLst>
          </p:cNvPr>
          <p:cNvSpPr txBox="1">
            <a:spLocks/>
          </p:cNvSpPr>
          <p:nvPr/>
        </p:nvSpPr>
        <p:spPr>
          <a:xfrm>
            <a:off x="1424051" y="4155309"/>
            <a:ext cx="8402197" cy="235668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noProof="1">
              <a:latin typeface="微软雅黑" panose="020B0503020204020204" pitchFamily="34" charset="-122"/>
              <a:ea typeface="微软雅黑" panose="020B0503020204020204" pitchFamily="34" charset="-122"/>
            </a:endParaRPr>
          </a:p>
          <a:p>
            <a:pPr marL="180000">
              <a:lnSpc>
                <a:spcPct val="210000"/>
              </a:lnSpc>
            </a:pPr>
            <a:r>
              <a:rPr lang="zh-CN" altLang="en-US" sz="2000" noProof="1">
                <a:latin typeface="Arial" panose="020B0604020202020204" pitchFamily="34" charset="0"/>
                <a:ea typeface="微软雅黑" panose="020B0503020204020204" pitchFamily="34" charset="-122"/>
                <a:cs typeface="Arial" panose="020B0604020202020204" pitchFamily="34" charset="0"/>
              </a:rPr>
              <a:t>数据一般，图片不够直观和美观</a:t>
            </a:r>
            <a:endParaRPr lang="en-US" altLang="zh-CN" sz="2000" noProof="1">
              <a:latin typeface="Arial" panose="020B0604020202020204" pitchFamily="34" charset="0"/>
              <a:ea typeface="微软雅黑" panose="020B0503020204020204" pitchFamily="34" charset="-122"/>
              <a:cs typeface="Arial" panose="020B0604020202020204" pitchFamily="34" charset="0"/>
            </a:endParaRPr>
          </a:p>
          <a:p>
            <a:pPr marL="180000">
              <a:lnSpc>
                <a:spcPct val="210000"/>
              </a:lnSpc>
            </a:pPr>
            <a:r>
              <a:rPr lang="zh-CN" altLang="en-US" sz="2000" noProof="1">
                <a:latin typeface="Arial" panose="020B0604020202020204" pitchFamily="34" charset="0"/>
                <a:ea typeface="微软雅黑" panose="020B0503020204020204" pitchFamily="34" charset="-122"/>
                <a:cs typeface="Arial" panose="020B0604020202020204" pitchFamily="34" charset="0"/>
              </a:rPr>
              <a:t>数据和图片不好分析，描述起来困难</a:t>
            </a:r>
            <a:endParaRPr lang="en-US" altLang="zh-CN" sz="2000" noProof="1">
              <a:latin typeface="Arial" panose="020B0604020202020204" pitchFamily="34" charset="0"/>
              <a:ea typeface="微软雅黑" panose="020B0503020204020204" pitchFamily="34" charset="-122"/>
              <a:cs typeface="Arial" panose="020B0604020202020204" pitchFamily="34" charset="0"/>
            </a:endParaRPr>
          </a:p>
          <a:p>
            <a:pPr marL="180000">
              <a:lnSpc>
                <a:spcPct val="210000"/>
              </a:lnSpc>
            </a:pPr>
            <a:r>
              <a:rPr lang="zh-CN" altLang="en-US" sz="2000" noProof="1">
                <a:latin typeface="Arial" panose="020B0604020202020204" pitchFamily="34" charset="0"/>
                <a:ea typeface="微软雅黑" panose="020B0503020204020204" pitchFamily="34" charset="-122"/>
                <a:cs typeface="Arial" panose="020B0604020202020204" pitchFamily="34" charset="0"/>
              </a:rPr>
              <a:t>英语写作水平较差，目前处于</a:t>
            </a:r>
            <a:r>
              <a:rPr lang="en-US" altLang="zh-CN" sz="2000" noProof="1">
                <a:latin typeface="Arial" panose="020B0604020202020204" pitchFamily="34" charset="0"/>
                <a:ea typeface="微软雅黑" panose="020B0503020204020204" pitchFamily="34" charset="-122"/>
                <a:cs typeface="Arial" panose="020B0604020202020204" pitchFamily="34" charset="0"/>
              </a:rPr>
              <a:t>AI</a:t>
            </a:r>
            <a:r>
              <a:rPr lang="zh-CN" altLang="en-US" sz="2000" noProof="1">
                <a:latin typeface="Arial" panose="020B0604020202020204" pitchFamily="34" charset="0"/>
                <a:ea typeface="微软雅黑" panose="020B0503020204020204" pitchFamily="34" charset="-122"/>
                <a:cs typeface="Arial" panose="020B0604020202020204" pitchFamily="34" charset="0"/>
              </a:rPr>
              <a:t>翻译阶段</a:t>
            </a:r>
          </a:p>
        </p:txBody>
      </p:sp>
      <p:sp>
        <p:nvSpPr>
          <p:cNvPr id="3" name="标题 1">
            <a:extLst>
              <a:ext uri="{FF2B5EF4-FFF2-40B4-BE49-F238E27FC236}">
                <a16:creationId xmlns:a16="http://schemas.microsoft.com/office/drawing/2014/main" id="{73DEFC14-8757-C886-03A5-5474D86DF14F}"/>
              </a:ext>
            </a:extLst>
          </p:cNvPr>
          <p:cNvSpPr txBox="1">
            <a:spLocks/>
          </p:cNvSpPr>
          <p:nvPr/>
        </p:nvSpPr>
        <p:spPr>
          <a:xfrm>
            <a:off x="1690466" y="3839109"/>
            <a:ext cx="3720432" cy="6324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b="1">
                <a:solidFill>
                  <a:srgbClr val="C00000"/>
                </a:solidFill>
                <a:latin typeface="微软雅黑" panose="020B0503020204020204" pitchFamily="34" charset="-122"/>
                <a:ea typeface="微软雅黑" panose="020B0503020204020204" pitchFamily="34" charset="-122"/>
                <a:cs typeface="Arial" panose="020B0604020202020204" pitchFamily="34" charset="0"/>
              </a:rPr>
              <a:t>存在难点：</a:t>
            </a:r>
            <a:endPar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7" name="Picture 3" descr="E:\研二上\各类总结报告\课题组总结报告\图片2.jpg">
            <a:extLst>
              <a:ext uri="{FF2B5EF4-FFF2-40B4-BE49-F238E27FC236}">
                <a16:creationId xmlns:a16="http://schemas.microsoft.com/office/drawing/2014/main" id="{E37321BB-DEE7-C775-5B92-2DB7C1FB68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5637" y="182000"/>
            <a:ext cx="2646363"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8C98036E-A3C2-BA41-8BB6-2CDA169A78B2}"/>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10" name="文本框 9">
            <a:extLst>
              <a:ext uri="{FF2B5EF4-FFF2-40B4-BE49-F238E27FC236}">
                <a16:creationId xmlns:a16="http://schemas.microsoft.com/office/drawing/2014/main" id="{B267A830-A632-5682-F59F-AAD0B3903060}"/>
              </a:ext>
            </a:extLst>
          </p:cNvPr>
          <p:cNvSpPr txBox="1"/>
          <p:nvPr>
            <p:custDataLst>
              <p:tags r:id="rId1"/>
            </p:custDataLst>
          </p:nvPr>
        </p:nvSpPr>
        <p:spPr>
          <a:xfrm>
            <a:off x="185351" y="101873"/>
            <a:ext cx="1993643" cy="780710"/>
          </a:xfrm>
          <a:prstGeom prst="rect">
            <a:avLst/>
          </a:prstGeom>
          <a:noFill/>
        </p:spPr>
        <p:txBody>
          <a:bodyPr wrap="square" rtlCol="0">
            <a:noAutofit/>
          </a:bodyPr>
          <a:lstStyle/>
          <a:p>
            <a:pPr algn="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论文情况</a:t>
            </a:r>
          </a:p>
        </p:txBody>
      </p:sp>
    </p:spTree>
    <p:extLst>
      <p:ext uri="{BB962C8B-B14F-4D97-AF65-F5344CB8AC3E}">
        <p14:creationId xmlns:p14="http://schemas.microsoft.com/office/powerpoint/2010/main" val="3645087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F844F6B-2A4B-E3E4-5346-1F5C3AACD9A7}"/>
              </a:ext>
            </a:extLst>
          </p:cNvPr>
          <p:cNvSpPr>
            <a:spLocks noGrp="1"/>
          </p:cNvSpPr>
          <p:nvPr>
            <p:ph type="sldNum" sz="quarter" idx="12"/>
          </p:nvPr>
        </p:nvSpPr>
        <p:spPr/>
        <p:txBody>
          <a:bodyPr/>
          <a:lstStyle/>
          <a:p>
            <a:fld id="{CE6D0088-E7B1-44B4-B1AB-922CF3440474}" type="slidenum">
              <a:rPr lang="zh-CN" altLang="en-US" smtClean="0"/>
              <a:t>20</a:t>
            </a:fld>
            <a:endParaRPr lang="zh-CN" altLang="en-US"/>
          </a:p>
        </p:txBody>
      </p:sp>
      <p:sp>
        <p:nvSpPr>
          <p:cNvPr id="5" name="文本框 4">
            <a:extLst>
              <a:ext uri="{FF2B5EF4-FFF2-40B4-BE49-F238E27FC236}">
                <a16:creationId xmlns:a16="http://schemas.microsoft.com/office/drawing/2014/main" id="{4FC04B55-7177-2A82-4514-35FAFD05343D}"/>
              </a:ext>
            </a:extLst>
          </p:cNvPr>
          <p:cNvSpPr txBox="1"/>
          <p:nvPr/>
        </p:nvSpPr>
        <p:spPr>
          <a:xfrm>
            <a:off x="78617" y="0"/>
            <a:ext cx="332187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5---</a:t>
            </a:r>
            <a:r>
              <a:rPr lang="zh-CN" altLang="en-US" sz="1600" b="1"/>
              <a:t>材料虚拟数据</a:t>
            </a:r>
            <a:r>
              <a:rPr lang="en-US" altLang="zh-CN" sz="1600" b="1"/>
              <a:t>SE</a:t>
            </a:r>
            <a:r>
              <a:rPr lang="zh-CN" altLang="en-US" sz="1600" b="1"/>
              <a:t>优化</a:t>
            </a:r>
            <a:endParaRPr lang="zh-CN" altLang="en-US" sz="1600" b="1">
              <a:solidFill>
                <a:schemeClr val="tx1"/>
              </a:solidFill>
            </a:endParaRPr>
          </a:p>
        </p:txBody>
      </p:sp>
      <p:pic>
        <p:nvPicPr>
          <p:cNvPr id="5128" name="Picture 8">
            <a:extLst>
              <a:ext uri="{FF2B5EF4-FFF2-40B4-BE49-F238E27FC236}">
                <a16:creationId xmlns:a16="http://schemas.microsoft.com/office/drawing/2014/main" id="{64DA3D3F-CB66-8EFF-F201-3B7BC8273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32" y="1269000"/>
            <a:ext cx="324437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5B53EDD5-4ED2-8EAF-5D20-3B1C11B04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589" y="1067816"/>
            <a:ext cx="2160000" cy="2339694"/>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a:extLst>
              <a:ext uri="{FF2B5EF4-FFF2-40B4-BE49-F238E27FC236}">
                <a16:creationId xmlns:a16="http://schemas.microsoft.com/office/drawing/2014/main" id="{8F233A83-C0AA-A989-6E22-950684E9B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589" y="3733594"/>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a:extLst>
              <a:ext uri="{FF2B5EF4-FFF2-40B4-BE49-F238E27FC236}">
                <a16:creationId xmlns:a16="http://schemas.microsoft.com/office/drawing/2014/main" id="{CFECAB98-2136-9D6E-BC46-80F562D6F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26" y="3797401"/>
            <a:ext cx="3233508"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40864C-F026-C87C-D791-BFE07C6A39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265" y="3797401"/>
            <a:ext cx="3207535"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CA4F518-B266-2504-4B6F-1A8937CEE5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2967" y="3553900"/>
            <a:ext cx="2160000" cy="2339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1296727-C75B-D34D-C408-ABB882402E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2754" y="1189110"/>
            <a:ext cx="2160000" cy="24294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9DF64F6-5883-AA40-6C79-2F22AAF493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2604" y="1269000"/>
            <a:ext cx="3244373" cy="2160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6B9FD4F-FB01-3FA7-3F20-433A254AA33E}"/>
              </a:ext>
            </a:extLst>
          </p:cNvPr>
          <p:cNvSpPr txBox="1"/>
          <p:nvPr/>
        </p:nvSpPr>
        <p:spPr>
          <a:xfrm>
            <a:off x="7119725" y="555737"/>
            <a:ext cx="4130273" cy="461665"/>
          </a:xfrm>
          <a:prstGeom prst="rect">
            <a:avLst/>
          </a:prstGeom>
          <a:noFill/>
        </p:spPr>
        <p:txBody>
          <a:bodyPr wrap="square">
            <a:spAutoFit/>
          </a:bodyPr>
          <a:lstStyle/>
          <a:p>
            <a:pPr algn="ctr"/>
            <a:r>
              <a:rPr lang="zh-CN" altLang="en-US" sz="2400" b="1"/>
              <a:t>催化虚拟数据</a:t>
            </a:r>
            <a:endParaRPr lang="en-US" altLang="zh-CN" sz="2400" b="1"/>
          </a:p>
        </p:txBody>
      </p:sp>
      <p:sp>
        <p:nvSpPr>
          <p:cNvPr id="3" name="文本框 2">
            <a:extLst>
              <a:ext uri="{FF2B5EF4-FFF2-40B4-BE49-F238E27FC236}">
                <a16:creationId xmlns:a16="http://schemas.microsoft.com/office/drawing/2014/main" id="{DC760B4D-1105-1BCC-4CB5-DF1251D60356}"/>
              </a:ext>
            </a:extLst>
          </p:cNvPr>
          <p:cNvSpPr txBox="1"/>
          <p:nvPr/>
        </p:nvSpPr>
        <p:spPr>
          <a:xfrm>
            <a:off x="710183" y="562936"/>
            <a:ext cx="4130273" cy="461665"/>
          </a:xfrm>
          <a:prstGeom prst="rect">
            <a:avLst/>
          </a:prstGeom>
          <a:noFill/>
        </p:spPr>
        <p:txBody>
          <a:bodyPr wrap="square">
            <a:spAutoFit/>
          </a:bodyPr>
          <a:lstStyle/>
          <a:p>
            <a:pPr algn="ctr"/>
            <a:r>
              <a:rPr lang="zh-CN" altLang="en-US" sz="2400" b="1"/>
              <a:t>钛合金虚拟数据</a:t>
            </a:r>
            <a:endParaRPr lang="en-US" altLang="zh-CN" sz="2400" b="1"/>
          </a:p>
        </p:txBody>
      </p:sp>
    </p:spTree>
    <p:extLst>
      <p:ext uri="{BB962C8B-B14F-4D97-AF65-F5344CB8AC3E}">
        <p14:creationId xmlns:p14="http://schemas.microsoft.com/office/powerpoint/2010/main" val="1608193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992D1C-AA43-954F-5A11-00772E5D7E25}"/>
              </a:ext>
            </a:extLst>
          </p:cNvPr>
          <p:cNvSpPr>
            <a:spLocks noGrp="1"/>
          </p:cNvSpPr>
          <p:nvPr>
            <p:ph type="sldNum" sz="quarter" idx="12"/>
          </p:nvPr>
        </p:nvSpPr>
        <p:spPr/>
        <p:txBody>
          <a:bodyPr/>
          <a:lstStyle/>
          <a:p>
            <a:fld id="{CE6D0088-E7B1-44B4-B1AB-922CF3440474}" type="slidenum">
              <a:rPr lang="zh-CN" altLang="en-US" smtClean="0"/>
              <a:t>21</a:t>
            </a:fld>
            <a:endParaRPr lang="zh-CN" altLang="en-US"/>
          </a:p>
        </p:txBody>
      </p:sp>
      <p:sp>
        <p:nvSpPr>
          <p:cNvPr id="5" name="文本框 4">
            <a:extLst>
              <a:ext uri="{FF2B5EF4-FFF2-40B4-BE49-F238E27FC236}">
                <a16:creationId xmlns:a16="http://schemas.microsoft.com/office/drawing/2014/main" id="{F007106A-0791-49DC-447B-CDA64177033E}"/>
              </a:ext>
            </a:extLst>
          </p:cNvPr>
          <p:cNvSpPr txBox="1"/>
          <p:nvPr/>
        </p:nvSpPr>
        <p:spPr>
          <a:xfrm>
            <a:off x="78617" y="0"/>
            <a:ext cx="332187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6---</a:t>
            </a:r>
            <a:r>
              <a:rPr lang="zh-CN" altLang="en-US" sz="1600" b="1"/>
              <a:t>材料数据迁移准备</a:t>
            </a:r>
            <a:endParaRPr lang="zh-CN" altLang="en-US" sz="1600" b="1">
              <a:solidFill>
                <a:schemeClr val="tx1"/>
              </a:solidFill>
            </a:endParaRPr>
          </a:p>
        </p:txBody>
      </p:sp>
      <p:pic>
        <p:nvPicPr>
          <p:cNvPr id="6" name="图片 5">
            <a:extLst>
              <a:ext uri="{FF2B5EF4-FFF2-40B4-BE49-F238E27FC236}">
                <a16:creationId xmlns:a16="http://schemas.microsoft.com/office/drawing/2014/main" id="{8F75BDAB-E94E-D0B3-3F46-EC16F2246312}"/>
              </a:ext>
            </a:extLst>
          </p:cNvPr>
          <p:cNvPicPr>
            <a:picLocks noChangeAspect="1"/>
          </p:cNvPicPr>
          <p:nvPr/>
        </p:nvPicPr>
        <p:blipFill>
          <a:blip r:embed="rId2"/>
          <a:stretch>
            <a:fillRect/>
          </a:stretch>
        </p:blipFill>
        <p:spPr>
          <a:xfrm>
            <a:off x="7199599" y="1960291"/>
            <a:ext cx="3600000" cy="2825806"/>
          </a:xfrm>
          <a:prstGeom prst="rect">
            <a:avLst/>
          </a:prstGeom>
        </p:spPr>
      </p:pic>
      <p:sp>
        <p:nvSpPr>
          <p:cNvPr id="9" name="文本框 8">
            <a:extLst>
              <a:ext uri="{FF2B5EF4-FFF2-40B4-BE49-F238E27FC236}">
                <a16:creationId xmlns:a16="http://schemas.microsoft.com/office/drawing/2014/main" id="{28DAD79D-1F2D-5B2B-8C1D-5ED2E990305B}"/>
              </a:ext>
            </a:extLst>
          </p:cNvPr>
          <p:cNvSpPr txBox="1"/>
          <p:nvPr/>
        </p:nvSpPr>
        <p:spPr>
          <a:xfrm>
            <a:off x="7490299" y="2090588"/>
            <a:ext cx="883466" cy="430887"/>
          </a:xfrm>
          <a:prstGeom prst="rect">
            <a:avLst/>
          </a:prstGeom>
          <a:noFill/>
        </p:spPr>
        <p:txBody>
          <a:bodyPr wrap="square">
            <a:spAutoFit/>
          </a:bodyPr>
          <a:lstStyle/>
          <a:p>
            <a:pPr algn="ctr"/>
            <a:r>
              <a:rPr lang="en-US" altLang="zh-CN" sz="1100" b="1">
                <a:latin typeface="Arial" panose="020B0604020202020204" pitchFamily="34" charset="0"/>
                <a:ea typeface="黑体" panose="02010609060101010101" pitchFamily="49" charset="-122"/>
                <a:cs typeface="Arial" panose="020B0604020202020204" pitchFamily="34" charset="0"/>
              </a:rPr>
              <a:t>Ti</a:t>
            </a:r>
          </a:p>
          <a:p>
            <a:pPr algn="ctr"/>
            <a:r>
              <a:rPr lang="zh-CN" altLang="en-US" sz="1100" b="1">
                <a:latin typeface="Arial" panose="020B0604020202020204" pitchFamily="34" charset="0"/>
                <a:ea typeface="黑体" panose="02010609060101010101" pitchFamily="49" charset="-122"/>
                <a:cs typeface="Arial" panose="020B0604020202020204" pitchFamily="34" charset="0"/>
              </a:rPr>
              <a:t>（</a:t>
            </a:r>
            <a:r>
              <a:rPr lang="en-US" altLang="zh-CN" sz="1100" b="1">
                <a:latin typeface="Arial" panose="020B0604020202020204" pitchFamily="34" charset="0"/>
                <a:ea typeface="黑体" panose="02010609060101010101" pitchFamily="49" charset="-122"/>
                <a:cs typeface="Arial" panose="020B0604020202020204" pitchFamily="34" charset="0"/>
              </a:rPr>
              <a:t>target</a:t>
            </a:r>
            <a:r>
              <a:rPr lang="zh-CN" altLang="en-US" sz="1100" b="1">
                <a:latin typeface="Arial" panose="020B0604020202020204" pitchFamily="34" charset="0"/>
                <a:ea typeface="黑体" panose="02010609060101010101" pitchFamily="49" charset="-122"/>
                <a:cs typeface="Arial" panose="020B0604020202020204" pitchFamily="34" charset="0"/>
              </a:rPr>
              <a:t>）</a:t>
            </a:r>
            <a:endParaRPr lang="en-US" altLang="zh-CN" sz="1100" b="1">
              <a:latin typeface="Arial" panose="020B0604020202020204" pitchFamily="34" charset="0"/>
              <a:ea typeface="黑体"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0CFEFE08-318A-E338-A76B-8C44211CB768}"/>
              </a:ext>
            </a:extLst>
          </p:cNvPr>
          <p:cNvSpPr txBox="1"/>
          <p:nvPr/>
        </p:nvSpPr>
        <p:spPr>
          <a:xfrm>
            <a:off x="9159245" y="2090587"/>
            <a:ext cx="1000845" cy="430887"/>
          </a:xfrm>
          <a:prstGeom prst="rect">
            <a:avLst/>
          </a:prstGeom>
          <a:noFill/>
        </p:spPr>
        <p:txBody>
          <a:bodyPr wrap="square">
            <a:spAutoFit/>
          </a:bodyPr>
          <a:lstStyle/>
          <a:p>
            <a:pPr algn="ctr"/>
            <a:r>
              <a:rPr lang="en-US" altLang="zh-CN" sz="1050" b="1">
                <a:latin typeface="Arial" panose="020B0604020202020204" pitchFamily="34" charset="0"/>
                <a:ea typeface="黑体" panose="02010609060101010101" pitchFamily="49" charset="-122"/>
                <a:cs typeface="Arial" panose="020B0604020202020204" pitchFamily="34" charset="0"/>
              </a:rPr>
              <a:t>Ni</a:t>
            </a:r>
          </a:p>
          <a:p>
            <a:pPr algn="ctr"/>
            <a:r>
              <a:rPr lang="zh-CN" altLang="en-US" sz="1050" b="1">
                <a:latin typeface="Arial" panose="020B0604020202020204" pitchFamily="34" charset="0"/>
                <a:ea typeface="黑体" panose="02010609060101010101" pitchFamily="49" charset="-122"/>
                <a:cs typeface="Arial" panose="020B0604020202020204" pitchFamily="34" charset="0"/>
              </a:rPr>
              <a:t>（</a:t>
            </a:r>
            <a:r>
              <a:rPr lang="en-US" altLang="zh-CN" sz="1050" b="1">
                <a:latin typeface="Arial" panose="020B0604020202020204" pitchFamily="34" charset="0"/>
                <a:ea typeface="黑体" panose="02010609060101010101" pitchFamily="49" charset="-122"/>
                <a:cs typeface="Arial" panose="020B0604020202020204" pitchFamily="34" charset="0"/>
              </a:rPr>
              <a:t>source a</a:t>
            </a:r>
            <a:r>
              <a:rPr lang="zh-CN" altLang="en-US" sz="1050" b="1">
                <a:latin typeface="Arial" panose="020B0604020202020204" pitchFamily="34" charset="0"/>
                <a:ea typeface="黑体" panose="02010609060101010101" pitchFamily="49" charset="-122"/>
                <a:cs typeface="Arial" panose="020B0604020202020204" pitchFamily="34" charset="0"/>
              </a:rPr>
              <a:t>）</a:t>
            </a:r>
            <a:endParaRPr lang="en-US" altLang="zh-CN" sz="1050" b="1">
              <a:latin typeface="Arial" panose="020B0604020202020204" pitchFamily="34" charset="0"/>
              <a:ea typeface="黑体" panose="02010609060101010101" pitchFamily="49" charset="-122"/>
              <a:cs typeface="Arial" panose="020B0604020202020204" pitchFamily="34" charset="0"/>
            </a:endParaRPr>
          </a:p>
        </p:txBody>
      </p:sp>
      <p:sp>
        <p:nvSpPr>
          <p:cNvPr id="11" name="文本框 10">
            <a:extLst>
              <a:ext uri="{FF2B5EF4-FFF2-40B4-BE49-F238E27FC236}">
                <a16:creationId xmlns:a16="http://schemas.microsoft.com/office/drawing/2014/main" id="{3F564E68-EC7F-E9BD-6BEA-68368D82500D}"/>
              </a:ext>
            </a:extLst>
          </p:cNvPr>
          <p:cNvSpPr txBox="1"/>
          <p:nvPr/>
        </p:nvSpPr>
        <p:spPr>
          <a:xfrm>
            <a:off x="7518639" y="3373195"/>
            <a:ext cx="1000845" cy="430887"/>
          </a:xfrm>
          <a:prstGeom prst="rect">
            <a:avLst/>
          </a:prstGeom>
          <a:noFill/>
        </p:spPr>
        <p:txBody>
          <a:bodyPr wrap="square">
            <a:spAutoFit/>
          </a:bodyPr>
          <a:lstStyle/>
          <a:p>
            <a:pPr algn="ctr"/>
            <a:r>
              <a:rPr lang="en-US" altLang="zh-CN" sz="1050" b="1">
                <a:latin typeface="Arial" panose="020B0604020202020204" pitchFamily="34" charset="0"/>
                <a:ea typeface="黑体" panose="02010609060101010101" pitchFamily="49" charset="-122"/>
                <a:cs typeface="Arial" panose="020B0604020202020204" pitchFamily="34" charset="0"/>
              </a:rPr>
              <a:t>Fe </a:t>
            </a:r>
          </a:p>
          <a:p>
            <a:pPr algn="ctr"/>
            <a:r>
              <a:rPr lang="zh-CN" altLang="en-US" sz="1050" b="1">
                <a:latin typeface="Arial" panose="020B0604020202020204" pitchFamily="34" charset="0"/>
                <a:ea typeface="黑体" panose="02010609060101010101" pitchFamily="49" charset="-122"/>
                <a:cs typeface="Arial" panose="020B0604020202020204" pitchFamily="34" charset="0"/>
              </a:rPr>
              <a:t>（</a:t>
            </a:r>
            <a:r>
              <a:rPr lang="en-US" altLang="zh-CN" sz="1050" b="1">
                <a:latin typeface="Arial" panose="020B0604020202020204" pitchFamily="34" charset="0"/>
                <a:ea typeface="黑体" panose="02010609060101010101" pitchFamily="49" charset="-122"/>
                <a:cs typeface="Arial" panose="020B0604020202020204" pitchFamily="34" charset="0"/>
              </a:rPr>
              <a:t>source b</a:t>
            </a:r>
            <a:r>
              <a:rPr lang="zh-CN" altLang="en-US" sz="1050" b="1">
                <a:latin typeface="Arial" panose="020B0604020202020204" pitchFamily="34" charset="0"/>
                <a:ea typeface="黑体" panose="02010609060101010101" pitchFamily="49" charset="-122"/>
                <a:cs typeface="Arial" panose="020B0604020202020204" pitchFamily="34" charset="0"/>
              </a:rPr>
              <a:t>）</a:t>
            </a:r>
            <a:endParaRPr lang="en-US" altLang="zh-CN" sz="1050" b="1">
              <a:latin typeface="Arial" panose="020B0604020202020204" pitchFamily="34" charset="0"/>
              <a:ea typeface="黑体" panose="02010609060101010101" pitchFamily="49" charset="-122"/>
              <a:cs typeface="Arial" panose="020B0604020202020204" pitchFamily="34" charset="0"/>
            </a:endParaRPr>
          </a:p>
        </p:txBody>
      </p:sp>
      <p:sp>
        <p:nvSpPr>
          <p:cNvPr id="12" name="文本框 11">
            <a:extLst>
              <a:ext uri="{FF2B5EF4-FFF2-40B4-BE49-F238E27FC236}">
                <a16:creationId xmlns:a16="http://schemas.microsoft.com/office/drawing/2014/main" id="{CCFB8AC4-85C7-A96A-A7DF-F18B10C373BD}"/>
              </a:ext>
            </a:extLst>
          </p:cNvPr>
          <p:cNvSpPr txBox="1"/>
          <p:nvPr/>
        </p:nvSpPr>
        <p:spPr>
          <a:xfrm>
            <a:off x="9185749" y="3373195"/>
            <a:ext cx="1000845" cy="430887"/>
          </a:xfrm>
          <a:prstGeom prst="rect">
            <a:avLst/>
          </a:prstGeom>
          <a:noFill/>
        </p:spPr>
        <p:txBody>
          <a:bodyPr wrap="square">
            <a:spAutoFit/>
          </a:bodyPr>
          <a:lstStyle/>
          <a:p>
            <a:pPr algn="ctr"/>
            <a:r>
              <a:rPr lang="en-US" altLang="zh-CN" sz="1050" b="1">
                <a:latin typeface="Arial" panose="020B0604020202020204" pitchFamily="34" charset="0"/>
                <a:ea typeface="黑体" panose="02010609060101010101" pitchFamily="49" charset="-122"/>
                <a:cs typeface="Arial" panose="020B0604020202020204" pitchFamily="34" charset="0"/>
              </a:rPr>
              <a:t>Co </a:t>
            </a:r>
          </a:p>
          <a:p>
            <a:pPr algn="ctr"/>
            <a:r>
              <a:rPr lang="zh-CN" altLang="en-US" sz="1050" b="1">
                <a:latin typeface="Arial" panose="020B0604020202020204" pitchFamily="34" charset="0"/>
                <a:ea typeface="黑体" panose="02010609060101010101" pitchFamily="49" charset="-122"/>
                <a:cs typeface="Arial" panose="020B0604020202020204" pitchFamily="34" charset="0"/>
              </a:rPr>
              <a:t>（</a:t>
            </a:r>
            <a:r>
              <a:rPr lang="en-US" altLang="zh-CN" sz="1050" b="1">
                <a:latin typeface="Arial" panose="020B0604020202020204" pitchFamily="34" charset="0"/>
                <a:ea typeface="黑体" panose="02010609060101010101" pitchFamily="49" charset="-122"/>
                <a:cs typeface="Arial" panose="020B0604020202020204" pitchFamily="34" charset="0"/>
              </a:rPr>
              <a:t>source c</a:t>
            </a:r>
            <a:r>
              <a:rPr lang="zh-CN" altLang="en-US" sz="1050" b="1">
                <a:latin typeface="Arial" panose="020B0604020202020204" pitchFamily="34" charset="0"/>
                <a:ea typeface="黑体" panose="02010609060101010101" pitchFamily="49" charset="-122"/>
                <a:cs typeface="Arial" panose="020B0604020202020204" pitchFamily="34" charset="0"/>
              </a:rPr>
              <a:t>）</a:t>
            </a:r>
            <a:endParaRPr lang="en-US" altLang="zh-CN" sz="1050" b="1">
              <a:latin typeface="Arial" panose="020B0604020202020204" pitchFamily="34" charset="0"/>
              <a:ea typeface="黑体" panose="02010609060101010101" pitchFamily="49" charset="-122"/>
              <a:cs typeface="Arial" panose="020B0604020202020204" pitchFamily="34" charset="0"/>
            </a:endParaRPr>
          </a:p>
        </p:txBody>
      </p:sp>
      <p:pic>
        <p:nvPicPr>
          <p:cNvPr id="4098" name="Picture 2">
            <a:extLst>
              <a:ext uri="{FF2B5EF4-FFF2-40B4-BE49-F238E27FC236}">
                <a16:creationId xmlns:a16="http://schemas.microsoft.com/office/drawing/2014/main" id="{4A20ED07-EE73-14CC-D2D5-295CDF8E0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61" y="1914187"/>
            <a:ext cx="3600000" cy="287191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A494A737-D380-9BB7-EE52-A50DF60790BF}"/>
              </a:ext>
            </a:extLst>
          </p:cNvPr>
          <p:cNvPicPr>
            <a:picLocks noChangeAspect="1"/>
          </p:cNvPicPr>
          <p:nvPr/>
        </p:nvPicPr>
        <p:blipFill>
          <a:blip r:embed="rId4"/>
          <a:stretch>
            <a:fillRect/>
          </a:stretch>
        </p:blipFill>
        <p:spPr>
          <a:xfrm>
            <a:off x="1113065" y="1960291"/>
            <a:ext cx="558672" cy="1319622"/>
          </a:xfrm>
          <a:prstGeom prst="rect">
            <a:avLst/>
          </a:prstGeom>
        </p:spPr>
      </p:pic>
      <p:pic>
        <p:nvPicPr>
          <p:cNvPr id="3" name="图片 2">
            <a:extLst>
              <a:ext uri="{FF2B5EF4-FFF2-40B4-BE49-F238E27FC236}">
                <a16:creationId xmlns:a16="http://schemas.microsoft.com/office/drawing/2014/main" id="{750C4590-60FD-6C2A-8260-01136FE8E4CE}"/>
              </a:ext>
            </a:extLst>
          </p:cNvPr>
          <p:cNvPicPr>
            <a:picLocks noChangeAspect="1"/>
          </p:cNvPicPr>
          <p:nvPr/>
        </p:nvPicPr>
        <p:blipFill>
          <a:blip r:embed="rId5"/>
          <a:stretch>
            <a:fillRect/>
          </a:stretch>
        </p:blipFill>
        <p:spPr>
          <a:xfrm>
            <a:off x="5474024" y="1904821"/>
            <a:ext cx="607715" cy="1233305"/>
          </a:xfrm>
          <a:prstGeom prst="rect">
            <a:avLst/>
          </a:prstGeom>
        </p:spPr>
      </p:pic>
      <p:pic>
        <p:nvPicPr>
          <p:cNvPr id="8" name="图片 7">
            <a:extLst>
              <a:ext uri="{FF2B5EF4-FFF2-40B4-BE49-F238E27FC236}">
                <a16:creationId xmlns:a16="http://schemas.microsoft.com/office/drawing/2014/main" id="{4D5605DE-2696-1C9E-6EA6-F8A271E1F351}"/>
              </a:ext>
            </a:extLst>
          </p:cNvPr>
          <p:cNvPicPr>
            <a:picLocks noChangeAspect="1"/>
          </p:cNvPicPr>
          <p:nvPr/>
        </p:nvPicPr>
        <p:blipFill>
          <a:blip r:embed="rId6"/>
          <a:stretch>
            <a:fillRect/>
          </a:stretch>
        </p:blipFill>
        <p:spPr>
          <a:xfrm>
            <a:off x="1184013" y="3373194"/>
            <a:ext cx="563031" cy="1233305"/>
          </a:xfrm>
          <a:prstGeom prst="rect">
            <a:avLst/>
          </a:prstGeom>
        </p:spPr>
      </p:pic>
      <p:pic>
        <p:nvPicPr>
          <p:cNvPr id="13" name="图片 12">
            <a:extLst>
              <a:ext uri="{FF2B5EF4-FFF2-40B4-BE49-F238E27FC236}">
                <a16:creationId xmlns:a16="http://schemas.microsoft.com/office/drawing/2014/main" id="{697A4FCB-868B-79F4-5D95-4D0293731E3F}"/>
              </a:ext>
            </a:extLst>
          </p:cNvPr>
          <p:cNvPicPr>
            <a:picLocks noChangeAspect="1"/>
          </p:cNvPicPr>
          <p:nvPr/>
        </p:nvPicPr>
        <p:blipFill>
          <a:blip r:embed="rId7"/>
          <a:stretch>
            <a:fillRect/>
          </a:stretch>
        </p:blipFill>
        <p:spPr>
          <a:xfrm>
            <a:off x="5472621" y="3373194"/>
            <a:ext cx="518345" cy="1242242"/>
          </a:xfrm>
          <a:prstGeom prst="rect">
            <a:avLst/>
          </a:prstGeom>
        </p:spPr>
      </p:pic>
    </p:spTree>
    <p:extLst>
      <p:ext uri="{BB962C8B-B14F-4D97-AF65-F5344CB8AC3E}">
        <p14:creationId xmlns:p14="http://schemas.microsoft.com/office/powerpoint/2010/main" val="1231849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50A9C25-3FE4-FF51-DB94-FC8A29EEB88B}"/>
              </a:ext>
            </a:extLst>
          </p:cNvPr>
          <p:cNvSpPr>
            <a:spLocks noGrp="1"/>
          </p:cNvSpPr>
          <p:nvPr>
            <p:ph type="sldNum" sz="quarter" idx="12"/>
          </p:nvPr>
        </p:nvSpPr>
        <p:spPr/>
        <p:txBody>
          <a:bodyPr/>
          <a:lstStyle/>
          <a:p>
            <a:fld id="{CE6D0088-E7B1-44B4-B1AB-922CF3440474}" type="slidenum">
              <a:rPr lang="zh-CN" altLang="en-US" smtClean="0"/>
              <a:t>22</a:t>
            </a:fld>
            <a:endParaRPr lang="zh-CN" altLang="en-US"/>
          </a:p>
        </p:txBody>
      </p:sp>
      <p:sp>
        <p:nvSpPr>
          <p:cNvPr id="5" name="文本框 4">
            <a:extLst>
              <a:ext uri="{FF2B5EF4-FFF2-40B4-BE49-F238E27FC236}">
                <a16:creationId xmlns:a16="http://schemas.microsoft.com/office/drawing/2014/main" id="{9F869117-FF41-DF8D-68D4-42242E0167A6}"/>
              </a:ext>
            </a:extLst>
          </p:cNvPr>
          <p:cNvSpPr txBox="1"/>
          <p:nvPr/>
        </p:nvSpPr>
        <p:spPr>
          <a:xfrm>
            <a:off x="78617" y="0"/>
            <a:ext cx="332187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7---</a:t>
            </a:r>
            <a:r>
              <a:rPr lang="zh-CN" altLang="en-US" sz="1600" b="1"/>
              <a:t>材料数据迁移优化</a:t>
            </a:r>
            <a:endParaRPr lang="zh-CN" altLang="en-US" sz="1600" b="1">
              <a:solidFill>
                <a:schemeClr val="tx1"/>
              </a:solidFill>
            </a:endParaRPr>
          </a:p>
        </p:txBody>
      </p:sp>
      <p:pic>
        <p:nvPicPr>
          <p:cNvPr id="7" name="图片 6">
            <a:extLst>
              <a:ext uri="{FF2B5EF4-FFF2-40B4-BE49-F238E27FC236}">
                <a16:creationId xmlns:a16="http://schemas.microsoft.com/office/drawing/2014/main" id="{51FEC5C7-54A8-4267-76CA-CCB5832E56D3}"/>
              </a:ext>
            </a:extLst>
          </p:cNvPr>
          <p:cNvPicPr>
            <a:picLocks noChangeAspect="1"/>
          </p:cNvPicPr>
          <p:nvPr/>
        </p:nvPicPr>
        <p:blipFill>
          <a:blip r:embed="rId4"/>
          <a:stretch>
            <a:fillRect/>
          </a:stretch>
        </p:blipFill>
        <p:spPr>
          <a:xfrm>
            <a:off x="6811311" y="1341783"/>
            <a:ext cx="3870632" cy="2432038"/>
          </a:xfrm>
          <a:prstGeom prst="rect">
            <a:avLst/>
          </a:prstGeom>
        </p:spPr>
      </p:pic>
      <p:pic>
        <p:nvPicPr>
          <p:cNvPr id="8" name="图片 7">
            <a:extLst>
              <a:ext uri="{FF2B5EF4-FFF2-40B4-BE49-F238E27FC236}">
                <a16:creationId xmlns:a16="http://schemas.microsoft.com/office/drawing/2014/main" id="{68DFAFFA-BC40-36A8-D358-47A7BEE8CC95}"/>
              </a:ext>
            </a:extLst>
          </p:cNvPr>
          <p:cNvPicPr>
            <a:picLocks noChangeAspect="1"/>
          </p:cNvPicPr>
          <p:nvPr/>
        </p:nvPicPr>
        <p:blipFill>
          <a:blip r:embed="rId5"/>
          <a:stretch>
            <a:fillRect/>
          </a:stretch>
        </p:blipFill>
        <p:spPr>
          <a:xfrm>
            <a:off x="6934892" y="4025348"/>
            <a:ext cx="3606108" cy="2320814"/>
          </a:xfrm>
          <a:prstGeom prst="rect">
            <a:avLst/>
          </a:prstGeom>
        </p:spPr>
      </p:pic>
      <p:sp>
        <p:nvSpPr>
          <p:cNvPr id="13" name="文本框 12">
            <a:extLst>
              <a:ext uri="{FF2B5EF4-FFF2-40B4-BE49-F238E27FC236}">
                <a16:creationId xmlns:a16="http://schemas.microsoft.com/office/drawing/2014/main" id="{0BBD392D-300C-9BF9-C2EB-76A36E8863F1}"/>
              </a:ext>
            </a:extLst>
          </p:cNvPr>
          <p:cNvSpPr txBox="1"/>
          <p:nvPr/>
        </p:nvSpPr>
        <p:spPr>
          <a:xfrm>
            <a:off x="7299673" y="1466798"/>
            <a:ext cx="1221474" cy="307777"/>
          </a:xfrm>
          <a:prstGeom prst="rect">
            <a:avLst/>
          </a:prstGeom>
          <a:noFill/>
        </p:spPr>
        <p:txBody>
          <a:bodyPr wrap="square">
            <a:spAutoFit/>
          </a:bodyPr>
          <a:lstStyle/>
          <a:p>
            <a:r>
              <a:rPr lang="en-US" altLang="zh-CN" sz="1400" b="1">
                <a:latin typeface="Arial" panose="020B0604020202020204" pitchFamily="34" charset="0"/>
                <a:ea typeface="黑体" panose="02010609060101010101" pitchFamily="49" charset="-122"/>
                <a:cs typeface="Arial" panose="020B0604020202020204" pitchFamily="34" charset="0"/>
              </a:rPr>
              <a:t>best value</a:t>
            </a:r>
            <a:endParaRPr lang="zh-CN" altLang="en-US" sz="1400"/>
          </a:p>
        </p:txBody>
      </p:sp>
      <p:sp>
        <p:nvSpPr>
          <p:cNvPr id="6" name="文本框 5">
            <a:extLst>
              <a:ext uri="{FF2B5EF4-FFF2-40B4-BE49-F238E27FC236}">
                <a16:creationId xmlns:a16="http://schemas.microsoft.com/office/drawing/2014/main" id="{E80C5185-9DB3-2762-ED92-7A602BF4D91A}"/>
              </a:ext>
            </a:extLst>
          </p:cNvPr>
          <p:cNvSpPr txBox="1"/>
          <p:nvPr>
            <p:custDataLst>
              <p:tags r:id="rId1"/>
            </p:custDataLst>
          </p:nvPr>
        </p:nvSpPr>
        <p:spPr>
          <a:xfrm>
            <a:off x="8094279" y="682290"/>
            <a:ext cx="2083391" cy="526057"/>
          </a:xfrm>
          <a:prstGeom prst="rect">
            <a:avLst/>
          </a:prstGeom>
          <a:noFill/>
        </p:spPr>
        <p:txBody>
          <a:bodyPr wrap="square" rtlCol="0">
            <a:noAutofit/>
          </a:bodyPr>
          <a:lstStyle/>
          <a:p>
            <a:pPr>
              <a:lnSpc>
                <a:spcPct val="110000"/>
              </a:lnSpc>
              <a:buSzPct val="100000"/>
            </a:pPr>
            <a:r>
              <a:rPr lang="zh-CN" altLang="en-US">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mn-ea"/>
              </a:rPr>
              <a:t>合金蠕变寿命优化</a:t>
            </a:r>
          </a:p>
        </p:txBody>
      </p:sp>
      <p:pic>
        <p:nvPicPr>
          <p:cNvPr id="9" name="图片 8">
            <a:extLst>
              <a:ext uri="{FF2B5EF4-FFF2-40B4-BE49-F238E27FC236}">
                <a16:creationId xmlns:a16="http://schemas.microsoft.com/office/drawing/2014/main" id="{FE4C7704-BD54-3FAA-E5B5-49B88DE3F177}"/>
              </a:ext>
            </a:extLst>
          </p:cNvPr>
          <p:cNvPicPr>
            <a:picLocks noChangeAspect="1"/>
          </p:cNvPicPr>
          <p:nvPr/>
        </p:nvPicPr>
        <p:blipFill>
          <a:blip r:embed="rId6"/>
          <a:stretch>
            <a:fillRect/>
          </a:stretch>
        </p:blipFill>
        <p:spPr>
          <a:xfrm>
            <a:off x="1841113" y="1341783"/>
            <a:ext cx="3802448" cy="2467124"/>
          </a:xfrm>
          <a:prstGeom prst="rect">
            <a:avLst/>
          </a:prstGeom>
        </p:spPr>
      </p:pic>
      <p:pic>
        <p:nvPicPr>
          <p:cNvPr id="10" name="图片 9">
            <a:extLst>
              <a:ext uri="{FF2B5EF4-FFF2-40B4-BE49-F238E27FC236}">
                <a16:creationId xmlns:a16="http://schemas.microsoft.com/office/drawing/2014/main" id="{81BF2C79-9A62-11FA-DB31-D34F19D20AAE}"/>
              </a:ext>
            </a:extLst>
          </p:cNvPr>
          <p:cNvPicPr>
            <a:picLocks noChangeAspect="1"/>
          </p:cNvPicPr>
          <p:nvPr/>
        </p:nvPicPr>
        <p:blipFill>
          <a:blip r:embed="rId7"/>
          <a:stretch>
            <a:fillRect/>
          </a:stretch>
        </p:blipFill>
        <p:spPr>
          <a:xfrm>
            <a:off x="1889957" y="3916367"/>
            <a:ext cx="3704760" cy="2372765"/>
          </a:xfrm>
          <a:prstGeom prst="rect">
            <a:avLst/>
          </a:prstGeom>
        </p:spPr>
      </p:pic>
      <p:sp>
        <p:nvSpPr>
          <p:cNvPr id="11" name="文本框 10">
            <a:extLst>
              <a:ext uri="{FF2B5EF4-FFF2-40B4-BE49-F238E27FC236}">
                <a16:creationId xmlns:a16="http://schemas.microsoft.com/office/drawing/2014/main" id="{5F23AACD-52EB-E76A-6481-7BEAE87D5375}"/>
              </a:ext>
            </a:extLst>
          </p:cNvPr>
          <p:cNvSpPr txBox="1"/>
          <p:nvPr/>
        </p:nvSpPr>
        <p:spPr>
          <a:xfrm>
            <a:off x="2154525" y="1426547"/>
            <a:ext cx="1221474" cy="307777"/>
          </a:xfrm>
          <a:prstGeom prst="rect">
            <a:avLst/>
          </a:prstGeom>
          <a:noFill/>
        </p:spPr>
        <p:txBody>
          <a:bodyPr wrap="square">
            <a:spAutoFit/>
          </a:bodyPr>
          <a:lstStyle/>
          <a:p>
            <a:r>
              <a:rPr lang="en-US" altLang="zh-CN" sz="1400" b="1">
                <a:latin typeface="Arial" panose="020B0604020202020204" pitchFamily="34" charset="0"/>
                <a:ea typeface="黑体" panose="02010609060101010101" pitchFamily="49" charset="-122"/>
                <a:cs typeface="Arial" panose="020B0604020202020204" pitchFamily="34" charset="0"/>
              </a:rPr>
              <a:t>best value</a:t>
            </a:r>
            <a:endParaRPr lang="zh-CN" altLang="en-US" sz="1400"/>
          </a:p>
        </p:txBody>
      </p:sp>
      <p:sp>
        <p:nvSpPr>
          <p:cNvPr id="12" name="文本框 11">
            <a:extLst>
              <a:ext uri="{FF2B5EF4-FFF2-40B4-BE49-F238E27FC236}">
                <a16:creationId xmlns:a16="http://schemas.microsoft.com/office/drawing/2014/main" id="{F4C7A741-9857-FC6F-8C41-035459A8B0BE}"/>
              </a:ext>
            </a:extLst>
          </p:cNvPr>
          <p:cNvSpPr txBox="1"/>
          <p:nvPr>
            <p:custDataLst>
              <p:tags r:id="rId2"/>
            </p:custDataLst>
          </p:nvPr>
        </p:nvSpPr>
        <p:spPr>
          <a:xfrm>
            <a:off x="1285374" y="682290"/>
            <a:ext cx="3802448" cy="780710"/>
          </a:xfrm>
          <a:prstGeom prst="rect">
            <a:avLst/>
          </a:prstGeom>
          <a:noFill/>
        </p:spPr>
        <p:txBody>
          <a:bodyPr wrap="square" rtlCol="0">
            <a:noAutofit/>
          </a:bodyPr>
          <a:lstStyle/>
          <a:p>
            <a:pPr algn="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催化反应产率优化</a:t>
            </a:r>
            <a:endPar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 name="文本框 1">
            <a:extLst>
              <a:ext uri="{FF2B5EF4-FFF2-40B4-BE49-F238E27FC236}">
                <a16:creationId xmlns:a16="http://schemas.microsoft.com/office/drawing/2014/main" id="{2417E3EE-D434-4524-1F41-538A47519265}"/>
              </a:ext>
            </a:extLst>
          </p:cNvPr>
          <p:cNvSpPr txBox="1"/>
          <p:nvPr/>
        </p:nvSpPr>
        <p:spPr>
          <a:xfrm>
            <a:off x="5885012" y="204061"/>
            <a:ext cx="1519640" cy="307777"/>
          </a:xfrm>
          <a:prstGeom prst="rect">
            <a:avLst/>
          </a:prstGeom>
          <a:noFill/>
        </p:spPr>
        <p:txBody>
          <a:bodyPr wrap="square">
            <a:spAutoFit/>
          </a:bodyPr>
          <a:lstStyle/>
          <a:p>
            <a:r>
              <a:rPr lang="zh-CN" altLang="en-US" sz="1400" b="1">
                <a:latin typeface="Arial" panose="020B0604020202020204" pitchFamily="34" charset="0"/>
                <a:ea typeface="黑体" panose="02010609060101010101" pitchFamily="49" charset="-122"/>
                <a:cs typeface="Arial" panose="020B0604020202020204" pitchFamily="34" charset="0"/>
              </a:rPr>
              <a:t>初始采样</a:t>
            </a:r>
            <a:r>
              <a:rPr lang="en-US" altLang="zh-CN" sz="1400" b="1">
                <a:latin typeface="Arial" panose="020B0604020202020204" pitchFamily="34" charset="0"/>
                <a:ea typeface="黑体" panose="02010609060101010101" pitchFamily="49" charset="-122"/>
                <a:cs typeface="Arial" panose="020B0604020202020204" pitchFamily="34" charset="0"/>
              </a:rPr>
              <a:t>10</a:t>
            </a:r>
            <a:r>
              <a:rPr lang="zh-CN" altLang="en-US" sz="1400" b="1">
                <a:latin typeface="Arial" panose="020B0604020202020204" pitchFamily="34" charset="0"/>
                <a:ea typeface="黑体" panose="02010609060101010101" pitchFamily="49" charset="-122"/>
                <a:cs typeface="Arial" panose="020B0604020202020204" pitchFamily="34" charset="0"/>
              </a:rPr>
              <a:t>个</a:t>
            </a:r>
            <a:endParaRPr lang="zh-CN" altLang="en-US" sz="1400"/>
          </a:p>
        </p:txBody>
      </p:sp>
    </p:spTree>
    <p:extLst>
      <p:ext uri="{BB962C8B-B14F-4D97-AF65-F5344CB8AC3E}">
        <p14:creationId xmlns:p14="http://schemas.microsoft.com/office/powerpoint/2010/main" val="3056431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348A6E3-737B-E968-0CCE-E112B5809A72}"/>
              </a:ext>
            </a:extLst>
          </p:cNvPr>
          <p:cNvSpPr/>
          <p:nvPr/>
        </p:nvSpPr>
        <p:spPr>
          <a:xfrm>
            <a:off x="2177558" y="5241364"/>
            <a:ext cx="1616386" cy="1547020"/>
          </a:xfrm>
          <a:prstGeom prst="rect">
            <a:avLst/>
          </a:prstGeom>
          <a:noFill/>
          <a:ln w="38100">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E1D90EE7-E127-0148-B059-97BC23AF66F2}"/>
              </a:ext>
            </a:extLst>
          </p:cNvPr>
          <p:cNvSpPr/>
          <p:nvPr/>
        </p:nvSpPr>
        <p:spPr>
          <a:xfrm>
            <a:off x="2623077" y="5176374"/>
            <a:ext cx="725348" cy="129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3" descr="E:\研二上\各类总结报告\课题组总结报告\图片2.jpg">
            <a:extLst>
              <a:ext uri="{FF2B5EF4-FFF2-40B4-BE49-F238E27FC236}">
                <a16:creationId xmlns:a16="http://schemas.microsoft.com/office/drawing/2014/main" id="{6135C6D2-2C39-452F-A22E-965BA0FF9C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1082" y="152499"/>
            <a:ext cx="2646363"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D3858AEA-F854-45F8-88D0-942A79804881}"/>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2" name="灯片编号占位符 1">
            <a:extLst>
              <a:ext uri="{FF2B5EF4-FFF2-40B4-BE49-F238E27FC236}">
                <a16:creationId xmlns:a16="http://schemas.microsoft.com/office/drawing/2014/main" id="{8E31FDAC-1A4C-7660-1CF5-C1DC46E08FB1}"/>
              </a:ext>
            </a:extLst>
          </p:cNvPr>
          <p:cNvSpPr>
            <a:spLocks noGrp="1"/>
          </p:cNvSpPr>
          <p:nvPr>
            <p:ph type="sldNum" sz="quarter" idx="12"/>
          </p:nvPr>
        </p:nvSpPr>
        <p:spPr/>
        <p:txBody>
          <a:bodyPr/>
          <a:lstStyle/>
          <a:p>
            <a:fld id="{CE6D0088-E7B1-44B4-B1AB-922CF3440474}" type="slidenum">
              <a:rPr lang="zh-CN" altLang="en-US" smtClean="0">
                <a:latin typeface="Arial" panose="020B0604020202020204" pitchFamily="34" charset="0"/>
                <a:ea typeface="黑体" panose="02010609060101010101" pitchFamily="49" charset="-122"/>
              </a:rPr>
              <a:t>23</a:t>
            </a:fld>
            <a:endParaRPr lang="zh-CN" altLang="en-US">
              <a:latin typeface="Arial" panose="020B0604020202020204" pitchFamily="34" charset="0"/>
              <a:ea typeface="黑体" panose="02010609060101010101" pitchFamily="49" charset="-122"/>
            </a:endParaRPr>
          </a:p>
        </p:txBody>
      </p:sp>
      <p:sp>
        <p:nvSpPr>
          <p:cNvPr id="3" name="文本框 2">
            <a:extLst>
              <a:ext uri="{FF2B5EF4-FFF2-40B4-BE49-F238E27FC236}">
                <a16:creationId xmlns:a16="http://schemas.microsoft.com/office/drawing/2014/main" id="{0501C9A7-B485-E881-9783-91939DC24252}"/>
              </a:ext>
            </a:extLst>
          </p:cNvPr>
          <p:cNvSpPr txBox="1"/>
          <p:nvPr>
            <p:custDataLst>
              <p:tags r:id="rId2"/>
            </p:custDataLst>
          </p:nvPr>
        </p:nvSpPr>
        <p:spPr>
          <a:xfrm>
            <a:off x="185352" y="101873"/>
            <a:ext cx="2646364" cy="780710"/>
          </a:xfrm>
          <a:prstGeom prst="rect">
            <a:avLst/>
          </a:prstGeom>
          <a:noFill/>
        </p:spPr>
        <p:txBody>
          <a:bodyPr wrap="square" rtlCol="0">
            <a:noAutofit/>
          </a:bodyPr>
          <a:lstStyle/>
          <a:p>
            <a:pPr algn="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二维函数优化</a:t>
            </a:r>
          </a:p>
        </p:txBody>
      </p:sp>
      <p:pic>
        <p:nvPicPr>
          <p:cNvPr id="7" name="图片 6">
            <a:extLst>
              <a:ext uri="{FF2B5EF4-FFF2-40B4-BE49-F238E27FC236}">
                <a16:creationId xmlns:a16="http://schemas.microsoft.com/office/drawing/2014/main" id="{4508DC94-A3EF-5742-F861-C56F912F739A}"/>
              </a:ext>
            </a:extLst>
          </p:cNvPr>
          <p:cNvPicPr>
            <a:picLocks noChangeAspect="1"/>
          </p:cNvPicPr>
          <p:nvPr/>
        </p:nvPicPr>
        <p:blipFill>
          <a:blip r:embed="rId6"/>
          <a:stretch>
            <a:fillRect/>
          </a:stretch>
        </p:blipFill>
        <p:spPr>
          <a:xfrm>
            <a:off x="466653" y="5243670"/>
            <a:ext cx="1527816" cy="1439732"/>
          </a:xfrm>
          <a:prstGeom prst="rect">
            <a:avLst/>
          </a:prstGeom>
        </p:spPr>
      </p:pic>
      <p:pic>
        <p:nvPicPr>
          <p:cNvPr id="8" name="图片 7">
            <a:extLst>
              <a:ext uri="{FF2B5EF4-FFF2-40B4-BE49-F238E27FC236}">
                <a16:creationId xmlns:a16="http://schemas.microsoft.com/office/drawing/2014/main" id="{AE8F6FBC-31F6-3A28-6B91-7CEA50B2C7AF}"/>
              </a:ext>
            </a:extLst>
          </p:cNvPr>
          <p:cNvPicPr>
            <a:picLocks noChangeAspect="1"/>
          </p:cNvPicPr>
          <p:nvPr/>
        </p:nvPicPr>
        <p:blipFill rotWithShape="1">
          <a:blip r:embed="rId7"/>
          <a:srcRect r="13701"/>
          <a:stretch/>
        </p:blipFill>
        <p:spPr>
          <a:xfrm>
            <a:off x="2229607" y="5345881"/>
            <a:ext cx="1423323" cy="1382527"/>
          </a:xfrm>
          <a:prstGeom prst="rect">
            <a:avLst/>
          </a:prstGeom>
        </p:spPr>
      </p:pic>
      <p:pic>
        <p:nvPicPr>
          <p:cNvPr id="13" name="图片 12">
            <a:extLst>
              <a:ext uri="{FF2B5EF4-FFF2-40B4-BE49-F238E27FC236}">
                <a16:creationId xmlns:a16="http://schemas.microsoft.com/office/drawing/2014/main" id="{1809A077-53FB-D0B0-56CB-4EEF35D4EFAD}"/>
              </a:ext>
            </a:extLst>
          </p:cNvPr>
          <p:cNvPicPr>
            <a:picLocks noChangeAspect="1"/>
          </p:cNvPicPr>
          <p:nvPr/>
        </p:nvPicPr>
        <p:blipFill>
          <a:blip r:embed="rId8"/>
          <a:stretch>
            <a:fillRect/>
          </a:stretch>
        </p:blipFill>
        <p:spPr>
          <a:xfrm>
            <a:off x="446420" y="3643467"/>
            <a:ext cx="1527816" cy="1463519"/>
          </a:xfrm>
          <a:prstGeom prst="rect">
            <a:avLst/>
          </a:prstGeom>
        </p:spPr>
      </p:pic>
      <p:pic>
        <p:nvPicPr>
          <p:cNvPr id="14" name="图片 13">
            <a:extLst>
              <a:ext uri="{FF2B5EF4-FFF2-40B4-BE49-F238E27FC236}">
                <a16:creationId xmlns:a16="http://schemas.microsoft.com/office/drawing/2014/main" id="{14001850-7EF4-F9FC-A637-FEA59D6CF1F4}"/>
              </a:ext>
            </a:extLst>
          </p:cNvPr>
          <p:cNvPicPr>
            <a:picLocks noChangeAspect="1"/>
          </p:cNvPicPr>
          <p:nvPr/>
        </p:nvPicPr>
        <p:blipFill>
          <a:blip r:embed="rId9"/>
          <a:stretch>
            <a:fillRect/>
          </a:stretch>
        </p:blipFill>
        <p:spPr>
          <a:xfrm>
            <a:off x="2222296" y="3643467"/>
            <a:ext cx="1459258" cy="1409445"/>
          </a:xfrm>
          <a:prstGeom prst="rect">
            <a:avLst/>
          </a:prstGeom>
        </p:spPr>
      </p:pic>
      <p:pic>
        <p:nvPicPr>
          <p:cNvPr id="9" name="图片 8">
            <a:extLst>
              <a:ext uri="{FF2B5EF4-FFF2-40B4-BE49-F238E27FC236}">
                <a16:creationId xmlns:a16="http://schemas.microsoft.com/office/drawing/2014/main" id="{986CB99C-A64D-3722-2B49-E08BE8E8245C}"/>
              </a:ext>
            </a:extLst>
          </p:cNvPr>
          <p:cNvPicPr>
            <a:picLocks noChangeAspect="1"/>
          </p:cNvPicPr>
          <p:nvPr/>
        </p:nvPicPr>
        <p:blipFill>
          <a:blip r:embed="rId10"/>
          <a:stretch>
            <a:fillRect/>
          </a:stretch>
        </p:blipFill>
        <p:spPr>
          <a:xfrm>
            <a:off x="4394332" y="4330893"/>
            <a:ext cx="3733357" cy="2438410"/>
          </a:xfrm>
          <a:prstGeom prst="rect">
            <a:avLst/>
          </a:prstGeom>
        </p:spPr>
      </p:pic>
      <p:pic>
        <p:nvPicPr>
          <p:cNvPr id="21" name="图片 20">
            <a:extLst>
              <a:ext uri="{FF2B5EF4-FFF2-40B4-BE49-F238E27FC236}">
                <a16:creationId xmlns:a16="http://schemas.microsoft.com/office/drawing/2014/main" id="{6AB24A9A-3C49-F4B8-CA71-F0EC0A768C99}"/>
              </a:ext>
            </a:extLst>
          </p:cNvPr>
          <p:cNvPicPr>
            <a:picLocks noChangeAspect="1"/>
          </p:cNvPicPr>
          <p:nvPr/>
        </p:nvPicPr>
        <p:blipFill>
          <a:blip r:embed="rId11"/>
          <a:stretch>
            <a:fillRect/>
          </a:stretch>
        </p:blipFill>
        <p:spPr>
          <a:xfrm>
            <a:off x="9387535" y="865449"/>
            <a:ext cx="2518079" cy="2717853"/>
          </a:xfrm>
          <a:prstGeom prst="rect">
            <a:avLst/>
          </a:prstGeom>
        </p:spPr>
      </p:pic>
      <p:pic>
        <p:nvPicPr>
          <p:cNvPr id="22" name="图片 21">
            <a:extLst>
              <a:ext uri="{FF2B5EF4-FFF2-40B4-BE49-F238E27FC236}">
                <a16:creationId xmlns:a16="http://schemas.microsoft.com/office/drawing/2014/main" id="{769BDAC1-37D8-BB3C-1282-7E0E8B0BEC86}"/>
              </a:ext>
            </a:extLst>
          </p:cNvPr>
          <p:cNvPicPr>
            <a:picLocks noChangeAspect="1"/>
          </p:cNvPicPr>
          <p:nvPr/>
        </p:nvPicPr>
        <p:blipFill>
          <a:blip r:embed="rId12"/>
          <a:stretch>
            <a:fillRect/>
          </a:stretch>
        </p:blipFill>
        <p:spPr>
          <a:xfrm>
            <a:off x="5265855" y="981392"/>
            <a:ext cx="4000065" cy="2518738"/>
          </a:xfrm>
          <a:prstGeom prst="rect">
            <a:avLst/>
          </a:prstGeom>
        </p:spPr>
      </p:pic>
      <p:pic>
        <p:nvPicPr>
          <p:cNvPr id="23" name="图片 22">
            <a:extLst>
              <a:ext uri="{FF2B5EF4-FFF2-40B4-BE49-F238E27FC236}">
                <a16:creationId xmlns:a16="http://schemas.microsoft.com/office/drawing/2014/main" id="{583DED51-86E1-4E76-BE6D-E04472F60C23}"/>
              </a:ext>
            </a:extLst>
          </p:cNvPr>
          <p:cNvPicPr>
            <a:picLocks noChangeAspect="1"/>
          </p:cNvPicPr>
          <p:nvPr/>
        </p:nvPicPr>
        <p:blipFill>
          <a:blip r:embed="rId13"/>
          <a:stretch>
            <a:fillRect/>
          </a:stretch>
        </p:blipFill>
        <p:spPr>
          <a:xfrm>
            <a:off x="1460036" y="962259"/>
            <a:ext cx="3931404" cy="2530780"/>
          </a:xfrm>
          <a:prstGeom prst="rect">
            <a:avLst/>
          </a:prstGeom>
        </p:spPr>
      </p:pic>
      <p:sp>
        <p:nvSpPr>
          <p:cNvPr id="25" name="文本框 24">
            <a:extLst>
              <a:ext uri="{FF2B5EF4-FFF2-40B4-BE49-F238E27FC236}">
                <a16:creationId xmlns:a16="http://schemas.microsoft.com/office/drawing/2014/main" id="{275065E9-041A-4F5A-E2A1-EF9E711BF5D0}"/>
              </a:ext>
            </a:extLst>
          </p:cNvPr>
          <p:cNvSpPr txBox="1"/>
          <p:nvPr/>
        </p:nvSpPr>
        <p:spPr>
          <a:xfrm>
            <a:off x="120537" y="3629339"/>
            <a:ext cx="426986" cy="369332"/>
          </a:xfrm>
          <a:prstGeom prst="rect">
            <a:avLst/>
          </a:prstGeom>
          <a:noFill/>
        </p:spPr>
        <p:txBody>
          <a:bodyPr wrap="square">
            <a:spAutoFit/>
          </a:bodyPr>
          <a:lstStyle/>
          <a:p>
            <a:r>
              <a:rPr lang="en-US" altLang="zh-CN" b="1"/>
              <a:t>a</a:t>
            </a:r>
          </a:p>
        </p:txBody>
      </p:sp>
      <p:pic>
        <p:nvPicPr>
          <p:cNvPr id="26" name="图片 25">
            <a:extLst>
              <a:ext uri="{FF2B5EF4-FFF2-40B4-BE49-F238E27FC236}">
                <a16:creationId xmlns:a16="http://schemas.microsoft.com/office/drawing/2014/main" id="{78B98835-13F5-CCB1-528E-937654993D17}"/>
              </a:ext>
            </a:extLst>
          </p:cNvPr>
          <p:cNvPicPr>
            <a:picLocks noChangeAspect="1"/>
          </p:cNvPicPr>
          <p:nvPr/>
        </p:nvPicPr>
        <p:blipFill rotWithShape="1">
          <a:blip r:embed="rId7"/>
          <a:srcRect l="88497"/>
          <a:stretch/>
        </p:blipFill>
        <p:spPr>
          <a:xfrm>
            <a:off x="3906334" y="3629339"/>
            <a:ext cx="443064" cy="3228661"/>
          </a:xfrm>
          <a:prstGeom prst="rect">
            <a:avLst/>
          </a:prstGeom>
        </p:spPr>
      </p:pic>
      <p:sp>
        <p:nvSpPr>
          <p:cNvPr id="27" name="文本框 26">
            <a:extLst>
              <a:ext uri="{FF2B5EF4-FFF2-40B4-BE49-F238E27FC236}">
                <a16:creationId xmlns:a16="http://schemas.microsoft.com/office/drawing/2014/main" id="{001274A9-6367-3DFF-7E71-FFC21466D5A3}"/>
              </a:ext>
            </a:extLst>
          </p:cNvPr>
          <p:cNvSpPr txBox="1"/>
          <p:nvPr/>
        </p:nvSpPr>
        <p:spPr>
          <a:xfrm>
            <a:off x="1952875" y="3643467"/>
            <a:ext cx="426986" cy="369332"/>
          </a:xfrm>
          <a:prstGeom prst="rect">
            <a:avLst/>
          </a:prstGeom>
          <a:noFill/>
        </p:spPr>
        <p:txBody>
          <a:bodyPr wrap="square">
            <a:spAutoFit/>
          </a:bodyPr>
          <a:lstStyle/>
          <a:p>
            <a:r>
              <a:rPr lang="en-US" altLang="zh-CN" b="1"/>
              <a:t>b</a:t>
            </a:r>
          </a:p>
        </p:txBody>
      </p:sp>
      <p:sp>
        <p:nvSpPr>
          <p:cNvPr id="28" name="文本框 27">
            <a:extLst>
              <a:ext uri="{FF2B5EF4-FFF2-40B4-BE49-F238E27FC236}">
                <a16:creationId xmlns:a16="http://schemas.microsoft.com/office/drawing/2014/main" id="{2B9A84CC-CF5F-FCE8-B199-0C63C6AA0176}"/>
              </a:ext>
            </a:extLst>
          </p:cNvPr>
          <p:cNvSpPr txBox="1"/>
          <p:nvPr/>
        </p:nvSpPr>
        <p:spPr>
          <a:xfrm>
            <a:off x="105797" y="5090779"/>
            <a:ext cx="426986" cy="369332"/>
          </a:xfrm>
          <a:prstGeom prst="rect">
            <a:avLst/>
          </a:prstGeom>
          <a:noFill/>
        </p:spPr>
        <p:txBody>
          <a:bodyPr wrap="square">
            <a:spAutoFit/>
          </a:bodyPr>
          <a:lstStyle/>
          <a:p>
            <a:r>
              <a:rPr lang="en-US" altLang="zh-CN" b="1"/>
              <a:t>c</a:t>
            </a:r>
          </a:p>
        </p:txBody>
      </p:sp>
      <p:sp>
        <p:nvSpPr>
          <p:cNvPr id="29" name="文本框 28">
            <a:extLst>
              <a:ext uri="{FF2B5EF4-FFF2-40B4-BE49-F238E27FC236}">
                <a16:creationId xmlns:a16="http://schemas.microsoft.com/office/drawing/2014/main" id="{F8025400-CC63-FC74-7B81-4C1DED7D6E1A}"/>
              </a:ext>
            </a:extLst>
          </p:cNvPr>
          <p:cNvSpPr txBox="1"/>
          <p:nvPr/>
        </p:nvSpPr>
        <p:spPr>
          <a:xfrm>
            <a:off x="4776345" y="6150634"/>
            <a:ext cx="959065" cy="261610"/>
          </a:xfrm>
          <a:prstGeom prst="rect">
            <a:avLst/>
          </a:prstGeom>
          <a:noFill/>
        </p:spPr>
        <p:txBody>
          <a:bodyPr wrap="square">
            <a:spAutoFit/>
          </a:bodyPr>
          <a:lstStyle/>
          <a:p>
            <a:r>
              <a:rPr lang="en-US" altLang="zh-CN" sz="1100" b="1"/>
              <a:t>best value</a:t>
            </a:r>
          </a:p>
        </p:txBody>
      </p:sp>
      <p:sp>
        <p:nvSpPr>
          <p:cNvPr id="32" name="文本框 31">
            <a:extLst>
              <a:ext uri="{FF2B5EF4-FFF2-40B4-BE49-F238E27FC236}">
                <a16:creationId xmlns:a16="http://schemas.microsoft.com/office/drawing/2014/main" id="{8412B06C-AA7B-B5A5-A85B-0C4CE4DE7583}"/>
              </a:ext>
            </a:extLst>
          </p:cNvPr>
          <p:cNvSpPr txBox="1"/>
          <p:nvPr/>
        </p:nvSpPr>
        <p:spPr>
          <a:xfrm>
            <a:off x="2584516" y="5017317"/>
            <a:ext cx="831195" cy="369332"/>
          </a:xfrm>
          <a:prstGeom prst="rect">
            <a:avLst/>
          </a:prstGeom>
          <a:noFill/>
        </p:spPr>
        <p:txBody>
          <a:bodyPr wrap="square">
            <a:spAutoFit/>
          </a:bodyPr>
          <a:lstStyle/>
          <a:p>
            <a:r>
              <a:rPr lang="en-US" altLang="zh-CN" b="1"/>
              <a:t>target</a:t>
            </a:r>
          </a:p>
        </p:txBody>
      </p:sp>
      <p:pic>
        <p:nvPicPr>
          <p:cNvPr id="35" name="图片 34">
            <a:extLst>
              <a:ext uri="{FF2B5EF4-FFF2-40B4-BE49-F238E27FC236}">
                <a16:creationId xmlns:a16="http://schemas.microsoft.com/office/drawing/2014/main" id="{4EF2F53A-4C4D-EB42-21F5-14718CAD163E}"/>
              </a:ext>
            </a:extLst>
          </p:cNvPr>
          <p:cNvPicPr>
            <a:picLocks noChangeAspect="1"/>
          </p:cNvPicPr>
          <p:nvPr/>
        </p:nvPicPr>
        <p:blipFill>
          <a:blip r:embed="rId14"/>
          <a:stretch>
            <a:fillRect/>
          </a:stretch>
        </p:blipFill>
        <p:spPr>
          <a:xfrm>
            <a:off x="8065763" y="4330893"/>
            <a:ext cx="3733357" cy="2419679"/>
          </a:xfrm>
          <a:prstGeom prst="rect">
            <a:avLst/>
          </a:prstGeom>
        </p:spPr>
      </p:pic>
      <p:cxnSp>
        <p:nvCxnSpPr>
          <p:cNvPr id="37" name="直接连接符 36">
            <a:extLst>
              <a:ext uri="{FF2B5EF4-FFF2-40B4-BE49-F238E27FC236}">
                <a16:creationId xmlns:a16="http://schemas.microsoft.com/office/drawing/2014/main" id="{4DFF42D7-F102-AAD7-E293-0535EE40F3FA}"/>
              </a:ext>
            </a:extLst>
          </p:cNvPr>
          <p:cNvCxnSpPr/>
          <p:nvPr/>
        </p:nvCxnSpPr>
        <p:spPr>
          <a:xfrm>
            <a:off x="105797" y="3499234"/>
            <a:ext cx="12051913" cy="34866"/>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980E4EC-1E0E-DE9C-76E2-EF3E77CA61F7}"/>
              </a:ext>
            </a:extLst>
          </p:cNvPr>
          <p:cNvSpPr txBox="1"/>
          <p:nvPr/>
        </p:nvSpPr>
        <p:spPr>
          <a:xfrm>
            <a:off x="0" y="1689523"/>
            <a:ext cx="1677206" cy="830997"/>
          </a:xfrm>
          <a:prstGeom prst="rect">
            <a:avLst/>
          </a:prstGeom>
          <a:noFill/>
        </p:spPr>
        <p:txBody>
          <a:bodyPr wrap="square">
            <a:spAutoFit/>
          </a:bodyPr>
          <a:lstStyle/>
          <a:p>
            <a:pPr algn="ctr"/>
            <a:r>
              <a:rPr lang="en-US" altLang="zh-CN" sz="2400" b="1"/>
              <a:t>SE</a:t>
            </a:r>
          </a:p>
          <a:p>
            <a:pPr algn="ctr"/>
            <a:r>
              <a:rPr lang="zh-CN" altLang="en-US" sz="2400" b="1"/>
              <a:t>初始采样</a:t>
            </a:r>
          </a:p>
        </p:txBody>
      </p:sp>
      <p:sp>
        <p:nvSpPr>
          <p:cNvPr id="39" name="文本框 38">
            <a:extLst>
              <a:ext uri="{FF2B5EF4-FFF2-40B4-BE49-F238E27FC236}">
                <a16:creationId xmlns:a16="http://schemas.microsoft.com/office/drawing/2014/main" id="{BD7F184C-373B-E558-6906-EA61D6755842}"/>
              </a:ext>
            </a:extLst>
          </p:cNvPr>
          <p:cNvSpPr txBox="1"/>
          <p:nvPr/>
        </p:nvSpPr>
        <p:spPr>
          <a:xfrm>
            <a:off x="6131753" y="3726265"/>
            <a:ext cx="4130273" cy="461665"/>
          </a:xfrm>
          <a:prstGeom prst="rect">
            <a:avLst/>
          </a:prstGeom>
          <a:noFill/>
        </p:spPr>
        <p:txBody>
          <a:bodyPr wrap="square">
            <a:spAutoFit/>
          </a:bodyPr>
          <a:lstStyle/>
          <a:p>
            <a:pPr algn="ctr"/>
            <a:r>
              <a:rPr lang="en-US" altLang="zh-CN" sz="2400" b="1"/>
              <a:t>SE</a:t>
            </a:r>
            <a:r>
              <a:rPr lang="zh-CN" altLang="en-US" sz="2400" b="1"/>
              <a:t>初始采样</a:t>
            </a:r>
            <a:r>
              <a:rPr lang="en-US" altLang="zh-CN" sz="2400" b="1"/>
              <a:t>+</a:t>
            </a:r>
            <a:r>
              <a:rPr lang="zh-CN" altLang="en-US" sz="2400" b="1"/>
              <a:t>迁移</a:t>
            </a:r>
            <a:r>
              <a:rPr lang="en-US" altLang="zh-CN" sz="2400" b="1"/>
              <a:t>BO</a:t>
            </a:r>
            <a:r>
              <a:rPr lang="zh-CN" altLang="en-US" sz="2400" b="1"/>
              <a:t>策略</a:t>
            </a:r>
          </a:p>
        </p:txBody>
      </p:sp>
    </p:spTree>
    <p:custDataLst>
      <p:tags r:id="rId1"/>
    </p:custDataLst>
    <p:extLst>
      <p:ext uri="{BB962C8B-B14F-4D97-AF65-F5344CB8AC3E}">
        <p14:creationId xmlns:p14="http://schemas.microsoft.com/office/powerpoint/2010/main" val="3672109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E:\研二上\各类总结报告\课题组总结报告\图片2.jpg">
            <a:extLst>
              <a:ext uri="{FF2B5EF4-FFF2-40B4-BE49-F238E27FC236}">
                <a16:creationId xmlns:a16="http://schemas.microsoft.com/office/drawing/2014/main" id="{6135C6D2-2C39-452F-A22E-965BA0FF9C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1082" y="152499"/>
            <a:ext cx="2646363"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D3858AEA-F854-45F8-88D0-942A79804881}"/>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2" name="灯片编号占位符 1">
            <a:extLst>
              <a:ext uri="{FF2B5EF4-FFF2-40B4-BE49-F238E27FC236}">
                <a16:creationId xmlns:a16="http://schemas.microsoft.com/office/drawing/2014/main" id="{8E31FDAC-1A4C-7660-1CF5-C1DC46E08FB1}"/>
              </a:ext>
            </a:extLst>
          </p:cNvPr>
          <p:cNvSpPr>
            <a:spLocks noGrp="1"/>
          </p:cNvSpPr>
          <p:nvPr>
            <p:ph type="sldNum" sz="quarter" idx="12"/>
          </p:nvPr>
        </p:nvSpPr>
        <p:spPr/>
        <p:txBody>
          <a:bodyPr/>
          <a:lstStyle/>
          <a:p>
            <a:fld id="{CE6D0088-E7B1-44B4-B1AB-922CF3440474}" type="slidenum">
              <a:rPr lang="zh-CN" altLang="en-US" smtClean="0">
                <a:latin typeface="Arial" panose="020B0604020202020204" pitchFamily="34" charset="0"/>
                <a:ea typeface="黑体" panose="02010609060101010101" pitchFamily="49" charset="-122"/>
              </a:rPr>
              <a:t>24</a:t>
            </a:fld>
            <a:endParaRPr lang="zh-CN" altLang="en-US">
              <a:latin typeface="Arial" panose="020B0604020202020204" pitchFamily="34" charset="0"/>
              <a:ea typeface="黑体" panose="02010609060101010101" pitchFamily="49" charset="-122"/>
            </a:endParaRPr>
          </a:p>
        </p:txBody>
      </p:sp>
      <p:sp>
        <p:nvSpPr>
          <p:cNvPr id="3" name="文本框 2">
            <a:extLst>
              <a:ext uri="{FF2B5EF4-FFF2-40B4-BE49-F238E27FC236}">
                <a16:creationId xmlns:a16="http://schemas.microsoft.com/office/drawing/2014/main" id="{0501C9A7-B485-E881-9783-91939DC24252}"/>
              </a:ext>
            </a:extLst>
          </p:cNvPr>
          <p:cNvSpPr txBox="1"/>
          <p:nvPr>
            <p:custDataLst>
              <p:tags r:id="rId2"/>
            </p:custDataLst>
          </p:nvPr>
        </p:nvSpPr>
        <p:spPr>
          <a:xfrm>
            <a:off x="185352" y="101873"/>
            <a:ext cx="2646364" cy="780710"/>
          </a:xfrm>
          <a:prstGeom prst="rect">
            <a:avLst/>
          </a:prstGeom>
          <a:noFill/>
        </p:spPr>
        <p:txBody>
          <a:bodyPr wrap="square" rtlCol="0">
            <a:noAutofit/>
          </a:bodyPr>
          <a:lstStyle/>
          <a:p>
            <a:pPr algn="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钯催化优化</a:t>
            </a:r>
          </a:p>
        </p:txBody>
      </p:sp>
      <p:pic>
        <p:nvPicPr>
          <p:cNvPr id="6" name="图片 5">
            <a:extLst>
              <a:ext uri="{FF2B5EF4-FFF2-40B4-BE49-F238E27FC236}">
                <a16:creationId xmlns:a16="http://schemas.microsoft.com/office/drawing/2014/main" id="{8F83FC7A-8E90-023B-25E4-A7247890CD29}"/>
              </a:ext>
            </a:extLst>
          </p:cNvPr>
          <p:cNvPicPr>
            <a:picLocks noChangeAspect="1"/>
          </p:cNvPicPr>
          <p:nvPr/>
        </p:nvPicPr>
        <p:blipFill>
          <a:blip r:embed="rId6"/>
          <a:stretch>
            <a:fillRect/>
          </a:stretch>
        </p:blipFill>
        <p:spPr>
          <a:xfrm>
            <a:off x="607368" y="1900441"/>
            <a:ext cx="3266730" cy="2084091"/>
          </a:xfrm>
          <a:prstGeom prst="rect">
            <a:avLst/>
          </a:prstGeom>
        </p:spPr>
      </p:pic>
      <p:sp>
        <p:nvSpPr>
          <p:cNvPr id="4" name="矩形 3">
            <a:extLst>
              <a:ext uri="{FF2B5EF4-FFF2-40B4-BE49-F238E27FC236}">
                <a16:creationId xmlns:a16="http://schemas.microsoft.com/office/drawing/2014/main" id="{8C59B360-7CC5-7D2F-B7F9-D91B44C7672E}"/>
              </a:ext>
            </a:extLst>
          </p:cNvPr>
          <p:cNvSpPr/>
          <p:nvPr/>
        </p:nvSpPr>
        <p:spPr>
          <a:xfrm>
            <a:off x="9629221" y="2044540"/>
            <a:ext cx="1847712" cy="1547020"/>
          </a:xfrm>
          <a:prstGeom prst="rect">
            <a:avLst/>
          </a:prstGeom>
          <a:noFill/>
          <a:ln w="38100">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AC1C98-7580-2C6D-11E6-9C2EEA019090}"/>
              </a:ext>
            </a:extLst>
          </p:cNvPr>
          <p:cNvSpPr/>
          <p:nvPr/>
        </p:nvSpPr>
        <p:spPr>
          <a:xfrm>
            <a:off x="10206795" y="1967597"/>
            <a:ext cx="725348" cy="129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BB6D771-1EC6-CF23-F4BE-92E18C37BA4D}"/>
              </a:ext>
            </a:extLst>
          </p:cNvPr>
          <p:cNvPicPr>
            <a:picLocks noChangeAspect="1"/>
          </p:cNvPicPr>
          <p:nvPr/>
        </p:nvPicPr>
        <p:blipFill>
          <a:blip r:embed="rId7"/>
          <a:stretch>
            <a:fillRect/>
          </a:stretch>
        </p:blipFill>
        <p:spPr>
          <a:xfrm>
            <a:off x="7976647" y="2164599"/>
            <a:ext cx="1474405" cy="1389400"/>
          </a:xfrm>
          <a:prstGeom prst="rect">
            <a:avLst/>
          </a:prstGeom>
        </p:spPr>
      </p:pic>
      <p:pic>
        <p:nvPicPr>
          <p:cNvPr id="8" name="图片 7">
            <a:extLst>
              <a:ext uri="{FF2B5EF4-FFF2-40B4-BE49-F238E27FC236}">
                <a16:creationId xmlns:a16="http://schemas.microsoft.com/office/drawing/2014/main" id="{5CD2922C-9161-E7DC-1D67-31467C636BF1}"/>
              </a:ext>
            </a:extLst>
          </p:cNvPr>
          <p:cNvPicPr>
            <a:picLocks noChangeAspect="1"/>
          </p:cNvPicPr>
          <p:nvPr/>
        </p:nvPicPr>
        <p:blipFill rotWithShape="1">
          <a:blip r:embed="rId8"/>
          <a:srcRect r="13701"/>
          <a:stretch/>
        </p:blipFill>
        <p:spPr>
          <a:xfrm>
            <a:off x="9681270" y="2149057"/>
            <a:ext cx="1423323" cy="1382527"/>
          </a:xfrm>
          <a:prstGeom prst="rect">
            <a:avLst/>
          </a:prstGeom>
        </p:spPr>
      </p:pic>
      <p:pic>
        <p:nvPicPr>
          <p:cNvPr id="9" name="图片 8">
            <a:extLst>
              <a:ext uri="{FF2B5EF4-FFF2-40B4-BE49-F238E27FC236}">
                <a16:creationId xmlns:a16="http://schemas.microsoft.com/office/drawing/2014/main" id="{AE41D6A1-EF45-5E35-398B-A1E732AD89B3}"/>
              </a:ext>
            </a:extLst>
          </p:cNvPr>
          <p:cNvPicPr>
            <a:picLocks noChangeAspect="1"/>
          </p:cNvPicPr>
          <p:nvPr/>
        </p:nvPicPr>
        <p:blipFill>
          <a:blip r:embed="rId9"/>
          <a:stretch>
            <a:fillRect/>
          </a:stretch>
        </p:blipFill>
        <p:spPr>
          <a:xfrm>
            <a:off x="4510953" y="2127540"/>
            <a:ext cx="1527816" cy="1463519"/>
          </a:xfrm>
          <a:prstGeom prst="rect">
            <a:avLst/>
          </a:prstGeom>
        </p:spPr>
      </p:pic>
      <p:pic>
        <p:nvPicPr>
          <p:cNvPr id="10" name="图片 9">
            <a:extLst>
              <a:ext uri="{FF2B5EF4-FFF2-40B4-BE49-F238E27FC236}">
                <a16:creationId xmlns:a16="http://schemas.microsoft.com/office/drawing/2014/main" id="{BE60C188-7398-3E45-8A5D-4E0F212A5C55}"/>
              </a:ext>
            </a:extLst>
          </p:cNvPr>
          <p:cNvPicPr>
            <a:picLocks noChangeAspect="1"/>
          </p:cNvPicPr>
          <p:nvPr/>
        </p:nvPicPr>
        <p:blipFill>
          <a:blip r:embed="rId10"/>
          <a:stretch>
            <a:fillRect/>
          </a:stretch>
        </p:blipFill>
        <p:spPr>
          <a:xfrm>
            <a:off x="6284668" y="2132301"/>
            <a:ext cx="1459258" cy="1409445"/>
          </a:xfrm>
          <a:prstGeom prst="rect">
            <a:avLst/>
          </a:prstGeom>
        </p:spPr>
      </p:pic>
      <p:sp>
        <p:nvSpPr>
          <p:cNvPr id="11" name="文本框 10">
            <a:extLst>
              <a:ext uri="{FF2B5EF4-FFF2-40B4-BE49-F238E27FC236}">
                <a16:creationId xmlns:a16="http://schemas.microsoft.com/office/drawing/2014/main" id="{59A2C00B-A5D9-CF74-D907-7692E917C911}"/>
              </a:ext>
            </a:extLst>
          </p:cNvPr>
          <p:cNvSpPr txBox="1"/>
          <p:nvPr/>
        </p:nvSpPr>
        <p:spPr>
          <a:xfrm>
            <a:off x="4297460" y="2097576"/>
            <a:ext cx="426986" cy="369332"/>
          </a:xfrm>
          <a:prstGeom prst="rect">
            <a:avLst/>
          </a:prstGeom>
          <a:noFill/>
        </p:spPr>
        <p:txBody>
          <a:bodyPr wrap="square">
            <a:spAutoFit/>
          </a:bodyPr>
          <a:lstStyle/>
          <a:p>
            <a:r>
              <a:rPr lang="en-US" altLang="zh-CN" b="1"/>
              <a:t>a</a:t>
            </a:r>
          </a:p>
        </p:txBody>
      </p:sp>
      <p:pic>
        <p:nvPicPr>
          <p:cNvPr id="12" name="图片 11">
            <a:extLst>
              <a:ext uri="{FF2B5EF4-FFF2-40B4-BE49-F238E27FC236}">
                <a16:creationId xmlns:a16="http://schemas.microsoft.com/office/drawing/2014/main" id="{AA8EC72B-BA0B-6EB3-B0D4-74A998DC6737}"/>
              </a:ext>
            </a:extLst>
          </p:cNvPr>
          <p:cNvPicPr>
            <a:picLocks noChangeAspect="1"/>
          </p:cNvPicPr>
          <p:nvPr/>
        </p:nvPicPr>
        <p:blipFill rotWithShape="1">
          <a:blip r:embed="rId8"/>
          <a:srcRect l="88497"/>
          <a:stretch/>
        </p:blipFill>
        <p:spPr>
          <a:xfrm>
            <a:off x="11200563" y="2103994"/>
            <a:ext cx="201274" cy="1466708"/>
          </a:xfrm>
          <a:prstGeom prst="rect">
            <a:avLst/>
          </a:prstGeom>
        </p:spPr>
      </p:pic>
      <p:sp>
        <p:nvSpPr>
          <p:cNvPr id="13" name="文本框 12">
            <a:extLst>
              <a:ext uri="{FF2B5EF4-FFF2-40B4-BE49-F238E27FC236}">
                <a16:creationId xmlns:a16="http://schemas.microsoft.com/office/drawing/2014/main" id="{F427883B-93C2-5871-E047-D5B26B95365E}"/>
              </a:ext>
            </a:extLst>
          </p:cNvPr>
          <p:cNvSpPr txBox="1"/>
          <p:nvPr/>
        </p:nvSpPr>
        <p:spPr>
          <a:xfrm>
            <a:off x="6015247" y="2132301"/>
            <a:ext cx="426986" cy="369332"/>
          </a:xfrm>
          <a:prstGeom prst="rect">
            <a:avLst/>
          </a:prstGeom>
          <a:noFill/>
        </p:spPr>
        <p:txBody>
          <a:bodyPr wrap="square">
            <a:spAutoFit/>
          </a:bodyPr>
          <a:lstStyle/>
          <a:p>
            <a:r>
              <a:rPr lang="en-US" altLang="zh-CN" b="1"/>
              <a:t>b</a:t>
            </a:r>
          </a:p>
        </p:txBody>
      </p:sp>
      <p:sp>
        <p:nvSpPr>
          <p:cNvPr id="14" name="文本框 13">
            <a:extLst>
              <a:ext uri="{FF2B5EF4-FFF2-40B4-BE49-F238E27FC236}">
                <a16:creationId xmlns:a16="http://schemas.microsoft.com/office/drawing/2014/main" id="{8DB82ECA-56B5-D51A-710B-92498E8CB05A}"/>
              </a:ext>
            </a:extLst>
          </p:cNvPr>
          <p:cNvSpPr txBox="1"/>
          <p:nvPr/>
        </p:nvSpPr>
        <p:spPr>
          <a:xfrm>
            <a:off x="7715944" y="2055652"/>
            <a:ext cx="426986" cy="369332"/>
          </a:xfrm>
          <a:prstGeom prst="rect">
            <a:avLst/>
          </a:prstGeom>
          <a:noFill/>
        </p:spPr>
        <p:txBody>
          <a:bodyPr wrap="square">
            <a:spAutoFit/>
          </a:bodyPr>
          <a:lstStyle/>
          <a:p>
            <a:r>
              <a:rPr lang="en-US" altLang="zh-CN" b="1"/>
              <a:t>c</a:t>
            </a:r>
          </a:p>
        </p:txBody>
      </p:sp>
      <p:sp>
        <p:nvSpPr>
          <p:cNvPr id="15" name="文本框 14">
            <a:extLst>
              <a:ext uri="{FF2B5EF4-FFF2-40B4-BE49-F238E27FC236}">
                <a16:creationId xmlns:a16="http://schemas.microsoft.com/office/drawing/2014/main" id="{C6F56184-A47A-AD37-87D6-339C19A298A5}"/>
              </a:ext>
            </a:extLst>
          </p:cNvPr>
          <p:cNvSpPr txBox="1"/>
          <p:nvPr/>
        </p:nvSpPr>
        <p:spPr>
          <a:xfrm>
            <a:off x="10168234" y="1808540"/>
            <a:ext cx="831195" cy="369332"/>
          </a:xfrm>
          <a:prstGeom prst="rect">
            <a:avLst/>
          </a:prstGeom>
          <a:noFill/>
        </p:spPr>
        <p:txBody>
          <a:bodyPr wrap="square">
            <a:spAutoFit/>
          </a:bodyPr>
          <a:lstStyle/>
          <a:p>
            <a:r>
              <a:rPr lang="en-US" altLang="zh-CN" b="1"/>
              <a:t>target</a:t>
            </a:r>
          </a:p>
        </p:txBody>
      </p:sp>
      <p:sp>
        <p:nvSpPr>
          <p:cNvPr id="16" name="矩形 15">
            <a:extLst>
              <a:ext uri="{FF2B5EF4-FFF2-40B4-BE49-F238E27FC236}">
                <a16:creationId xmlns:a16="http://schemas.microsoft.com/office/drawing/2014/main" id="{DE508BD3-0F4D-5EB9-C90A-41E17262D09F}"/>
              </a:ext>
            </a:extLst>
          </p:cNvPr>
          <p:cNvSpPr/>
          <p:nvPr/>
        </p:nvSpPr>
        <p:spPr>
          <a:xfrm>
            <a:off x="2831716" y="4762812"/>
            <a:ext cx="2179117" cy="157385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4EADB95-9BD8-0954-FD19-18B726862815}"/>
              </a:ext>
            </a:extLst>
          </p:cNvPr>
          <p:cNvSpPr/>
          <p:nvPr/>
        </p:nvSpPr>
        <p:spPr>
          <a:xfrm>
            <a:off x="3549576" y="4660216"/>
            <a:ext cx="845933" cy="1294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C0BEB23E-87F8-FE5F-EA6B-78D8253390C2}"/>
              </a:ext>
            </a:extLst>
          </p:cNvPr>
          <p:cNvSpPr txBox="1"/>
          <p:nvPr/>
        </p:nvSpPr>
        <p:spPr>
          <a:xfrm>
            <a:off x="3515872" y="4526812"/>
            <a:ext cx="989658" cy="369332"/>
          </a:xfrm>
          <a:prstGeom prst="rect">
            <a:avLst/>
          </a:prstGeom>
          <a:noFill/>
        </p:spPr>
        <p:txBody>
          <a:bodyPr wrap="square">
            <a:spAutoFit/>
          </a:bodyPr>
          <a:lstStyle/>
          <a:p>
            <a:r>
              <a:rPr lang="en-US" altLang="zh-CN" b="1"/>
              <a:t>source</a:t>
            </a:r>
          </a:p>
        </p:txBody>
      </p:sp>
      <p:pic>
        <p:nvPicPr>
          <p:cNvPr id="21" name="图片 20">
            <a:extLst>
              <a:ext uri="{FF2B5EF4-FFF2-40B4-BE49-F238E27FC236}">
                <a16:creationId xmlns:a16="http://schemas.microsoft.com/office/drawing/2014/main" id="{F58F1418-53D4-A31F-F1E2-A9109D5228B6}"/>
              </a:ext>
            </a:extLst>
          </p:cNvPr>
          <p:cNvPicPr>
            <a:picLocks noChangeAspect="1"/>
          </p:cNvPicPr>
          <p:nvPr/>
        </p:nvPicPr>
        <p:blipFill>
          <a:blip r:embed="rId11"/>
          <a:stretch>
            <a:fillRect/>
          </a:stretch>
        </p:blipFill>
        <p:spPr>
          <a:xfrm>
            <a:off x="5263230" y="4939181"/>
            <a:ext cx="518346" cy="1224368"/>
          </a:xfrm>
          <a:prstGeom prst="rect">
            <a:avLst/>
          </a:prstGeom>
        </p:spPr>
      </p:pic>
      <p:pic>
        <p:nvPicPr>
          <p:cNvPr id="22" name="图片 21">
            <a:extLst>
              <a:ext uri="{FF2B5EF4-FFF2-40B4-BE49-F238E27FC236}">
                <a16:creationId xmlns:a16="http://schemas.microsoft.com/office/drawing/2014/main" id="{F645FE72-144D-6FFD-4026-57911C42C6B0}"/>
              </a:ext>
            </a:extLst>
          </p:cNvPr>
          <p:cNvPicPr>
            <a:picLocks noChangeAspect="1"/>
          </p:cNvPicPr>
          <p:nvPr/>
        </p:nvPicPr>
        <p:blipFill>
          <a:blip r:embed="rId12"/>
          <a:stretch>
            <a:fillRect/>
          </a:stretch>
        </p:blipFill>
        <p:spPr>
          <a:xfrm>
            <a:off x="3017243" y="4934713"/>
            <a:ext cx="607715" cy="1233305"/>
          </a:xfrm>
          <a:prstGeom prst="rect">
            <a:avLst/>
          </a:prstGeom>
        </p:spPr>
      </p:pic>
      <p:pic>
        <p:nvPicPr>
          <p:cNvPr id="23" name="图片 22">
            <a:extLst>
              <a:ext uri="{FF2B5EF4-FFF2-40B4-BE49-F238E27FC236}">
                <a16:creationId xmlns:a16="http://schemas.microsoft.com/office/drawing/2014/main" id="{16BE3A23-0B46-61E2-0345-1CAC357BDEBF}"/>
              </a:ext>
            </a:extLst>
          </p:cNvPr>
          <p:cNvPicPr>
            <a:picLocks noChangeAspect="1"/>
          </p:cNvPicPr>
          <p:nvPr/>
        </p:nvPicPr>
        <p:blipFill>
          <a:blip r:embed="rId13"/>
          <a:stretch>
            <a:fillRect/>
          </a:stretch>
        </p:blipFill>
        <p:spPr>
          <a:xfrm>
            <a:off x="3734045" y="4924597"/>
            <a:ext cx="563031" cy="1233305"/>
          </a:xfrm>
          <a:prstGeom prst="rect">
            <a:avLst/>
          </a:prstGeom>
        </p:spPr>
      </p:pic>
      <p:pic>
        <p:nvPicPr>
          <p:cNvPr id="24" name="图片 23">
            <a:extLst>
              <a:ext uri="{FF2B5EF4-FFF2-40B4-BE49-F238E27FC236}">
                <a16:creationId xmlns:a16="http://schemas.microsoft.com/office/drawing/2014/main" id="{2D3BB2CD-732E-0967-A47F-C5C64CE918B4}"/>
              </a:ext>
            </a:extLst>
          </p:cNvPr>
          <p:cNvPicPr>
            <a:picLocks noChangeAspect="1"/>
          </p:cNvPicPr>
          <p:nvPr/>
        </p:nvPicPr>
        <p:blipFill>
          <a:blip r:embed="rId14"/>
          <a:stretch>
            <a:fillRect/>
          </a:stretch>
        </p:blipFill>
        <p:spPr>
          <a:xfrm>
            <a:off x="4460195" y="4934713"/>
            <a:ext cx="518345" cy="1242242"/>
          </a:xfrm>
          <a:prstGeom prst="rect">
            <a:avLst/>
          </a:prstGeom>
        </p:spPr>
      </p:pic>
      <p:sp>
        <p:nvSpPr>
          <p:cNvPr id="25" name="文本框 24">
            <a:extLst>
              <a:ext uri="{FF2B5EF4-FFF2-40B4-BE49-F238E27FC236}">
                <a16:creationId xmlns:a16="http://schemas.microsoft.com/office/drawing/2014/main" id="{E2E9780D-FF85-42F6-B36E-C4F23A0829F0}"/>
              </a:ext>
            </a:extLst>
          </p:cNvPr>
          <p:cNvSpPr txBox="1"/>
          <p:nvPr/>
        </p:nvSpPr>
        <p:spPr>
          <a:xfrm>
            <a:off x="2831716" y="4842619"/>
            <a:ext cx="426986" cy="369332"/>
          </a:xfrm>
          <a:prstGeom prst="rect">
            <a:avLst/>
          </a:prstGeom>
          <a:noFill/>
        </p:spPr>
        <p:txBody>
          <a:bodyPr wrap="square">
            <a:spAutoFit/>
          </a:bodyPr>
          <a:lstStyle/>
          <a:p>
            <a:r>
              <a:rPr lang="en-US" altLang="zh-CN" b="1"/>
              <a:t>a</a:t>
            </a:r>
          </a:p>
        </p:txBody>
      </p:sp>
      <p:sp>
        <p:nvSpPr>
          <p:cNvPr id="26" name="文本框 25">
            <a:extLst>
              <a:ext uri="{FF2B5EF4-FFF2-40B4-BE49-F238E27FC236}">
                <a16:creationId xmlns:a16="http://schemas.microsoft.com/office/drawing/2014/main" id="{644B61E8-B505-1941-7CAD-F1A8667D2A37}"/>
              </a:ext>
            </a:extLst>
          </p:cNvPr>
          <p:cNvSpPr txBox="1"/>
          <p:nvPr/>
        </p:nvSpPr>
        <p:spPr>
          <a:xfrm>
            <a:off x="3566345" y="4842619"/>
            <a:ext cx="426986" cy="369332"/>
          </a:xfrm>
          <a:prstGeom prst="rect">
            <a:avLst/>
          </a:prstGeom>
          <a:noFill/>
        </p:spPr>
        <p:txBody>
          <a:bodyPr wrap="square">
            <a:spAutoFit/>
          </a:bodyPr>
          <a:lstStyle/>
          <a:p>
            <a:r>
              <a:rPr lang="en-US" altLang="zh-CN" b="1"/>
              <a:t>b</a:t>
            </a:r>
          </a:p>
        </p:txBody>
      </p:sp>
      <p:sp>
        <p:nvSpPr>
          <p:cNvPr id="27" name="文本框 26">
            <a:extLst>
              <a:ext uri="{FF2B5EF4-FFF2-40B4-BE49-F238E27FC236}">
                <a16:creationId xmlns:a16="http://schemas.microsoft.com/office/drawing/2014/main" id="{6CCC25FB-B18B-9CA8-F88F-3D2A3BFE66FF}"/>
              </a:ext>
            </a:extLst>
          </p:cNvPr>
          <p:cNvSpPr txBox="1"/>
          <p:nvPr/>
        </p:nvSpPr>
        <p:spPr>
          <a:xfrm>
            <a:off x="4282186" y="4834998"/>
            <a:ext cx="426986" cy="369332"/>
          </a:xfrm>
          <a:prstGeom prst="rect">
            <a:avLst/>
          </a:prstGeom>
          <a:noFill/>
        </p:spPr>
        <p:txBody>
          <a:bodyPr wrap="square">
            <a:spAutoFit/>
          </a:bodyPr>
          <a:lstStyle/>
          <a:p>
            <a:r>
              <a:rPr lang="en-US" altLang="zh-CN" b="1"/>
              <a:t>c</a:t>
            </a:r>
          </a:p>
        </p:txBody>
      </p:sp>
      <p:sp>
        <p:nvSpPr>
          <p:cNvPr id="28" name="矩形 27">
            <a:extLst>
              <a:ext uri="{FF2B5EF4-FFF2-40B4-BE49-F238E27FC236}">
                <a16:creationId xmlns:a16="http://schemas.microsoft.com/office/drawing/2014/main" id="{0788EA95-E5A7-759C-F09D-A4CAFED2AED6}"/>
              </a:ext>
            </a:extLst>
          </p:cNvPr>
          <p:cNvSpPr/>
          <p:nvPr/>
        </p:nvSpPr>
        <p:spPr>
          <a:xfrm>
            <a:off x="5162161" y="4762812"/>
            <a:ext cx="831195" cy="1547020"/>
          </a:xfrm>
          <a:prstGeom prst="rect">
            <a:avLst/>
          </a:prstGeom>
          <a:noFill/>
          <a:ln w="38100">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BDFE8D4-3A22-3226-390D-ADBC7E898814}"/>
              </a:ext>
            </a:extLst>
          </p:cNvPr>
          <p:cNvSpPr/>
          <p:nvPr/>
        </p:nvSpPr>
        <p:spPr>
          <a:xfrm>
            <a:off x="5222613" y="4737203"/>
            <a:ext cx="725348" cy="129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A85B1D8-DBE1-309C-F24C-0D9ADBC32DE2}"/>
              </a:ext>
            </a:extLst>
          </p:cNvPr>
          <p:cNvSpPr txBox="1"/>
          <p:nvPr/>
        </p:nvSpPr>
        <p:spPr>
          <a:xfrm>
            <a:off x="5184052" y="4578146"/>
            <a:ext cx="831195" cy="369332"/>
          </a:xfrm>
          <a:prstGeom prst="rect">
            <a:avLst/>
          </a:prstGeom>
          <a:noFill/>
        </p:spPr>
        <p:txBody>
          <a:bodyPr wrap="square">
            <a:spAutoFit/>
          </a:bodyPr>
          <a:lstStyle/>
          <a:p>
            <a:r>
              <a:rPr lang="en-US" altLang="zh-CN" b="1"/>
              <a:t>target</a:t>
            </a:r>
          </a:p>
        </p:txBody>
      </p:sp>
    </p:spTree>
    <p:custDataLst>
      <p:tags r:id="rId1"/>
    </p:custDataLst>
    <p:extLst>
      <p:ext uri="{BB962C8B-B14F-4D97-AF65-F5344CB8AC3E}">
        <p14:creationId xmlns:p14="http://schemas.microsoft.com/office/powerpoint/2010/main" val="2133607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4C26AC5-B216-1BDA-2A7B-953EDEB8601C}"/>
              </a:ext>
            </a:extLst>
          </p:cNvPr>
          <p:cNvSpPr>
            <a:spLocks noGrp="1"/>
          </p:cNvSpPr>
          <p:nvPr>
            <p:ph type="sldNum" sz="quarter" idx="12"/>
          </p:nvPr>
        </p:nvSpPr>
        <p:spPr/>
        <p:txBody>
          <a:bodyPr/>
          <a:lstStyle/>
          <a:p>
            <a:fld id="{CE6D0088-E7B1-44B4-B1AB-922CF3440474}" type="slidenum">
              <a:rPr lang="zh-CN" altLang="en-US" smtClean="0"/>
              <a:t>25</a:t>
            </a:fld>
            <a:endParaRPr lang="zh-CN" altLang="en-US"/>
          </a:p>
        </p:txBody>
      </p:sp>
      <p:sp>
        <p:nvSpPr>
          <p:cNvPr id="10" name="文本框 9">
            <a:extLst>
              <a:ext uri="{FF2B5EF4-FFF2-40B4-BE49-F238E27FC236}">
                <a16:creationId xmlns:a16="http://schemas.microsoft.com/office/drawing/2014/main" id="{AC1C6063-C0AB-ED27-C756-B2471F706FE1}"/>
              </a:ext>
            </a:extLst>
          </p:cNvPr>
          <p:cNvSpPr txBox="1"/>
          <p:nvPr/>
        </p:nvSpPr>
        <p:spPr>
          <a:xfrm>
            <a:off x="3508074" y="1575933"/>
            <a:ext cx="1786186" cy="369332"/>
          </a:xfrm>
          <a:prstGeom prst="rect">
            <a:avLst/>
          </a:prstGeom>
          <a:solidFill>
            <a:schemeClr val="bg1"/>
          </a:solidFill>
        </p:spPr>
        <p:txBody>
          <a:bodyPr wrap="square" rtlCol="0">
            <a:spAutoFit/>
          </a:bodyPr>
          <a:lstStyle/>
          <a:p>
            <a:r>
              <a:rPr lang="zh-CN" altLang="en-US"/>
              <a:t>二维函数优化</a:t>
            </a:r>
          </a:p>
        </p:txBody>
      </p:sp>
      <p:pic>
        <p:nvPicPr>
          <p:cNvPr id="11" name="图片 10">
            <a:extLst>
              <a:ext uri="{FF2B5EF4-FFF2-40B4-BE49-F238E27FC236}">
                <a16:creationId xmlns:a16="http://schemas.microsoft.com/office/drawing/2014/main" id="{8891EB3B-2AC6-05A5-A840-084E6009B7D7}"/>
              </a:ext>
            </a:extLst>
          </p:cNvPr>
          <p:cNvPicPr>
            <a:picLocks noChangeAspect="1"/>
          </p:cNvPicPr>
          <p:nvPr/>
        </p:nvPicPr>
        <p:blipFill>
          <a:blip r:embed="rId2"/>
          <a:stretch>
            <a:fillRect/>
          </a:stretch>
        </p:blipFill>
        <p:spPr>
          <a:xfrm>
            <a:off x="1052259" y="2254676"/>
            <a:ext cx="3487953" cy="2348648"/>
          </a:xfrm>
          <a:prstGeom prst="rect">
            <a:avLst/>
          </a:prstGeom>
        </p:spPr>
      </p:pic>
      <p:sp>
        <p:nvSpPr>
          <p:cNvPr id="19" name="矩形 18">
            <a:extLst>
              <a:ext uri="{FF2B5EF4-FFF2-40B4-BE49-F238E27FC236}">
                <a16:creationId xmlns:a16="http://schemas.microsoft.com/office/drawing/2014/main" id="{8B1FCE07-8E43-FBA5-B8E1-4994335106E1}"/>
              </a:ext>
            </a:extLst>
          </p:cNvPr>
          <p:cNvSpPr/>
          <p:nvPr/>
        </p:nvSpPr>
        <p:spPr>
          <a:xfrm>
            <a:off x="1316796" y="2292135"/>
            <a:ext cx="966813" cy="2067560"/>
          </a:xfrm>
          <a:prstGeom prst="rect">
            <a:avLst/>
          </a:prstGeom>
          <a:solidFill>
            <a:schemeClr val="accent3">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3FEB435E-A600-2C24-B653-628E6C25E837}"/>
              </a:ext>
            </a:extLst>
          </p:cNvPr>
          <p:cNvSpPr txBox="1"/>
          <p:nvPr/>
        </p:nvSpPr>
        <p:spPr>
          <a:xfrm>
            <a:off x="1304321" y="2388576"/>
            <a:ext cx="96681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Initial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samples</a:t>
            </a:r>
            <a:endParaRPr lang="zh-CN" altLang="en-US" sz="1200">
              <a:solidFill>
                <a:schemeClr val="tx1"/>
              </a:solidFill>
            </a:endParaRPr>
          </a:p>
        </p:txBody>
      </p:sp>
      <p:sp>
        <p:nvSpPr>
          <p:cNvPr id="2" name="文本框 1">
            <a:extLst>
              <a:ext uri="{FF2B5EF4-FFF2-40B4-BE49-F238E27FC236}">
                <a16:creationId xmlns:a16="http://schemas.microsoft.com/office/drawing/2014/main" id="{75BC2B85-604A-49DD-808C-CCFB44776477}"/>
              </a:ext>
            </a:extLst>
          </p:cNvPr>
          <p:cNvSpPr txBox="1"/>
          <p:nvPr/>
        </p:nvSpPr>
        <p:spPr>
          <a:xfrm>
            <a:off x="2708656" y="2388575"/>
            <a:ext cx="106929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EI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optimization</a:t>
            </a:r>
            <a:endParaRPr lang="zh-CN" altLang="en-US" sz="1200">
              <a:solidFill>
                <a:schemeClr val="tx1"/>
              </a:solidFill>
            </a:endParaRPr>
          </a:p>
        </p:txBody>
      </p:sp>
      <p:pic>
        <p:nvPicPr>
          <p:cNvPr id="15" name="图片 14">
            <a:extLst>
              <a:ext uri="{FF2B5EF4-FFF2-40B4-BE49-F238E27FC236}">
                <a16:creationId xmlns:a16="http://schemas.microsoft.com/office/drawing/2014/main" id="{B5FE4103-B601-135A-0818-FA104492D9FE}"/>
              </a:ext>
            </a:extLst>
          </p:cNvPr>
          <p:cNvPicPr>
            <a:picLocks noChangeAspect="1"/>
          </p:cNvPicPr>
          <p:nvPr/>
        </p:nvPicPr>
        <p:blipFill>
          <a:blip r:embed="rId3"/>
          <a:stretch>
            <a:fillRect/>
          </a:stretch>
        </p:blipFill>
        <p:spPr>
          <a:xfrm>
            <a:off x="4540212" y="2048402"/>
            <a:ext cx="2425521" cy="2613511"/>
          </a:xfrm>
          <a:prstGeom prst="rect">
            <a:avLst/>
          </a:prstGeom>
        </p:spPr>
      </p:pic>
      <p:pic>
        <p:nvPicPr>
          <p:cNvPr id="3" name="图片 2">
            <a:extLst>
              <a:ext uri="{FF2B5EF4-FFF2-40B4-BE49-F238E27FC236}">
                <a16:creationId xmlns:a16="http://schemas.microsoft.com/office/drawing/2014/main" id="{7DCB7CB2-A2EC-1D3B-8B35-81F72D64A8B1}"/>
              </a:ext>
            </a:extLst>
          </p:cNvPr>
          <p:cNvPicPr>
            <a:picLocks noChangeAspect="1"/>
          </p:cNvPicPr>
          <p:nvPr/>
        </p:nvPicPr>
        <p:blipFill>
          <a:blip r:embed="rId4"/>
          <a:stretch>
            <a:fillRect/>
          </a:stretch>
        </p:blipFill>
        <p:spPr>
          <a:xfrm>
            <a:off x="7727998" y="2254676"/>
            <a:ext cx="3709165" cy="2366353"/>
          </a:xfrm>
          <a:prstGeom prst="rect">
            <a:avLst/>
          </a:prstGeom>
        </p:spPr>
      </p:pic>
      <p:sp>
        <p:nvSpPr>
          <p:cNvPr id="5" name="文本框 4">
            <a:extLst>
              <a:ext uri="{FF2B5EF4-FFF2-40B4-BE49-F238E27FC236}">
                <a16:creationId xmlns:a16="http://schemas.microsoft.com/office/drawing/2014/main" id="{863EC99D-8F96-E3B9-EC64-41D04F23A6F4}"/>
              </a:ext>
            </a:extLst>
          </p:cNvPr>
          <p:cNvSpPr txBox="1"/>
          <p:nvPr/>
        </p:nvSpPr>
        <p:spPr>
          <a:xfrm>
            <a:off x="9093332" y="1826755"/>
            <a:ext cx="1786186" cy="369332"/>
          </a:xfrm>
          <a:prstGeom prst="rect">
            <a:avLst/>
          </a:prstGeom>
          <a:solidFill>
            <a:schemeClr val="bg1"/>
          </a:solidFill>
        </p:spPr>
        <p:txBody>
          <a:bodyPr wrap="square" rtlCol="0">
            <a:spAutoFit/>
          </a:bodyPr>
          <a:lstStyle/>
          <a:p>
            <a:r>
              <a:rPr lang="zh-CN" altLang="en-US"/>
              <a:t>钯催化优化</a:t>
            </a:r>
          </a:p>
        </p:txBody>
      </p:sp>
    </p:spTree>
    <p:extLst>
      <p:ext uri="{BB962C8B-B14F-4D97-AF65-F5344CB8AC3E}">
        <p14:creationId xmlns:p14="http://schemas.microsoft.com/office/powerpoint/2010/main" val="1008551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3EB055-04FE-8F6E-672E-36302066BC0A}"/>
              </a:ext>
            </a:extLst>
          </p:cNvPr>
          <p:cNvSpPr>
            <a:spLocks noGrp="1"/>
          </p:cNvSpPr>
          <p:nvPr>
            <p:ph type="sldNum" sz="quarter" idx="12"/>
          </p:nvPr>
        </p:nvSpPr>
        <p:spPr/>
        <p:txBody>
          <a:bodyPr/>
          <a:lstStyle/>
          <a:p>
            <a:fld id="{CE6D0088-E7B1-44B4-B1AB-922CF3440474}" type="slidenum">
              <a:rPr lang="zh-CN" altLang="en-US" smtClean="0"/>
              <a:t>26</a:t>
            </a:fld>
            <a:endParaRPr lang="zh-CN" altLang="en-US"/>
          </a:p>
        </p:txBody>
      </p:sp>
      <p:cxnSp>
        <p:nvCxnSpPr>
          <p:cNvPr id="13" name="直接连接符 12">
            <a:extLst>
              <a:ext uri="{FF2B5EF4-FFF2-40B4-BE49-F238E27FC236}">
                <a16:creationId xmlns:a16="http://schemas.microsoft.com/office/drawing/2014/main" id="{B1BDA955-5C87-1DEA-DD10-5346DBD2C886}"/>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14" name="文本框 13">
            <a:extLst>
              <a:ext uri="{FF2B5EF4-FFF2-40B4-BE49-F238E27FC236}">
                <a16:creationId xmlns:a16="http://schemas.microsoft.com/office/drawing/2014/main" id="{E80D398B-16A9-77BF-4495-D2128B8D1451}"/>
              </a:ext>
            </a:extLst>
          </p:cNvPr>
          <p:cNvSpPr txBox="1"/>
          <p:nvPr>
            <p:custDataLst>
              <p:tags r:id="rId1"/>
            </p:custDataLst>
          </p:nvPr>
        </p:nvSpPr>
        <p:spPr>
          <a:xfrm>
            <a:off x="185352" y="101873"/>
            <a:ext cx="2771604" cy="780710"/>
          </a:xfrm>
          <a:prstGeom prst="rect">
            <a:avLst/>
          </a:prstGeom>
          <a:noFill/>
        </p:spPr>
        <p:txBody>
          <a:bodyPr wrap="square" rtlCol="0">
            <a:noAutofit/>
          </a:bodyPr>
          <a:lstStyle/>
          <a:p>
            <a:pPr algn="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二维函数优化</a:t>
            </a:r>
          </a:p>
        </p:txBody>
      </p:sp>
      <p:sp>
        <p:nvSpPr>
          <p:cNvPr id="16" name="矩形: 圆角 15">
            <a:extLst>
              <a:ext uri="{FF2B5EF4-FFF2-40B4-BE49-F238E27FC236}">
                <a16:creationId xmlns:a16="http://schemas.microsoft.com/office/drawing/2014/main" id="{FC26A822-49EA-7704-ADA9-0A7DF9FEE75A}"/>
              </a:ext>
            </a:extLst>
          </p:cNvPr>
          <p:cNvSpPr/>
          <p:nvPr/>
        </p:nvSpPr>
        <p:spPr>
          <a:xfrm>
            <a:off x="4253879" y="3322972"/>
            <a:ext cx="3572223" cy="5134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初始选点</a:t>
            </a:r>
            <a:r>
              <a:rPr lang="en-US" altLang="zh-CN"/>
              <a:t>20</a:t>
            </a:r>
            <a:r>
              <a:rPr lang="zh-CN" altLang="en-US"/>
              <a:t>，</a:t>
            </a:r>
            <a:r>
              <a:rPr lang="en-US" altLang="zh-CN"/>
              <a:t>LHS5+SE15</a:t>
            </a:r>
            <a:r>
              <a:rPr lang="zh-CN" altLang="en-US"/>
              <a:t>最优</a:t>
            </a:r>
          </a:p>
        </p:txBody>
      </p:sp>
      <p:pic>
        <p:nvPicPr>
          <p:cNvPr id="18" name="图片 17">
            <a:extLst>
              <a:ext uri="{FF2B5EF4-FFF2-40B4-BE49-F238E27FC236}">
                <a16:creationId xmlns:a16="http://schemas.microsoft.com/office/drawing/2014/main" id="{D37BD6EA-CF48-76AA-7BA3-46D3D4D6677C}"/>
              </a:ext>
            </a:extLst>
          </p:cNvPr>
          <p:cNvPicPr>
            <a:picLocks noChangeAspect="1"/>
          </p:cNvPicPr>
          <p:nvPr/>
        </p:nvPicPr>
        <p:blipFill>
          <a:blip r:embed="rId3"/>
          <a:stretch>
            <a:fillRect/>
          </a:stretch>
        </p:blipFill>
        <p:spPr>
          <a:xfrm>
            <a:off x="168546" y="961862"/>
            <a:ext cx="3600000" cy="2302564"/>
          </a:xfrm>
          <a:prstGeom prst="rect">
            <a:avLst/>
          </a:prstGeom>
        </p:spPr>
      </p:pic>
      <p:sp>
        <p:nvSpPr>
          <p:cNvPr id="19" name="矩形: 圆角 18">
            <a:extLst>
              <a:ext uri="{FF2B5EF4-FFF2-40B4-BE49-F238E27FC236}">
                <a16:creationId xmlns:a16="http://schemas.microsoft.com/office/drawing/2014/main" id="{87EE07A8-F1A2-C4FE-9C31-9CF7F39F7B6A}"/>
              </a:ext>
            </a:extLst>
          </p:cNvPr>
          <p:cNvSpPr/>
          <p:nvPr/>
        </p:nvSpPr>
        <p:spPr>
          <a:xfrm>
            <a:off x="371472" y="3322972"/>
            <a:ext cx="3295519" cy="5134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初始选点</a:t>
            </a:r>
            <a:r>
              <a:rPr lang="en-US" altLang="zh-CN"/>
              <a:t>10</a:t>
            </a:r>
            <a:r>
              <a:rPr lang="zh-CN" altLang="en-US"/>
              <a:t>个，没有区别</a:t>
            </a:r>
          </a:p>
        </p:txBody>
      </p:sp>
      <p:sp>
        <p:nvSpPr>
          <p:cNvPr id="7" name="矩形: 圆角 6">
            <a:extLst>
              <a:ext uri="{FF2B5EF4-FFF2-40B4-BE49-F238E27FC236}">
                <a16:creationId xmlns:a16="http://schemas.microsoft.com/office/drawing/2014/main" id="{06126823-6F9E-9A5C-71C8-6EFDE3C4E2A7}"/>
              </a:ext>
            </a:extLst>
          </p:cNvPr>
          <p:cNvSpPr/>
          <p:nvPr/>
        </p:nvSpPr>
        <p:spPr>
          <a:xfrm>
            <a:off x="8867805" y="3322972"/>
            <a:ext cx="2673620" cy="5134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加入</a:t>
            </a:r>
            <a:r>
              <a:rPr lang="en-US" altLang="zh-CN"/>
              <a:t>SE</a:t>
            </a:r>
            <a:r>
              <a:rPr lang="zh-CN" altLang="en-US"/>
              <a:t>优于常规采样</a:t>
            </a:r>
          </a:p>
        </p:txBody>
      </p:sp>
      <p:pic>
        <p:nvPicPr>
          <p:cNvPr id="9" name="图片 8">
            <a:extLst>
              <a:ext uri="{FF2B5EF4-FFF2-40B4-BE49-F238E27FC236}">
                <a16:creationId xmlns:a16="http://schemas.microsoft.com/office/drawing/2014/main" id="{4A6A92D1-4960-9932-F488-11E05B7E06EC}"/>
              </a:ext>
            </a:extLst>
          </p:cNvPr>
          <p:cNvPicPr>
            <a:picLocks noChangeAspect="1"/>
          </p:cNvPicPr>
          <p:nvPr/>
        </p:nvPicPr>
        <p:blipFill>
          <a:blip r:embed="rId4"/>
          <a:stretch>
            <a:fillRect/>
          </a:stretch>
        </p:blipFill>
        <p:spPr>
          <a:xfrm>
            <a:off x="8285072" y="955084"/>
            <a:ext cx="3600000" cy="2316120"/>
          </a:xfrm>
          <a:prstGeom prst="rect">
            <a:avLst/>
          </a:prstGeom>
        </p:spPr>
      </p:pic>
      <p:pic>
        <p:nvPicPr>
          <p:cNvPr id="11" name="图片 10">
            <a:extLst>
              <a:ext uri="{FF2B5EF4-FFF2-40B4-BE49-F238E27FC236}">
                <a16:creationId xmlns:a16="http://schemas.microsoft.com/office/drawing/2014/main" id="{3B677336-2E22-C59A-3442-88EF845618F8}"/>
              </a:ext>
            </a:extLst>
          </p:cNvPr>
          <p:cNvPicPr>
            <a:picLocks noChangeAspect="1"/>
          </p:cNvPicPr>
          <p:nvPr/>
        </p:nvPicPr>
        <p:blipFill>
          <a:blip r:embed="rId5"/>
          <a:stretch>
            <a:fillRect/>
          </a:stretch>
        </p:blipFill>
        <p:spPr>
          <a:xfrm>
            <a:off x="4182068" y="903123"/>
            <a:ext cx="3600000" cy="2297984"/>
          </a:xfrm>
          <a:prstGeom prst="rect">
            <a:avLst/>
          </a:prstGeom>
        </p:spPr>
      </p:pic>
      <p:graphicFrame>
        <p:nvGraphicFramePr>
          <p:cNvPr id="21" name="表格 20">
            <a:extLst>
              <a:ext uri="{FF2B5EF4-FFF2-40B4-BE49-F238E27FC236}">
                <a16:creationId xmlns:a16="http://schemas.microsoft.com/office/drawing/2014/main" id="{231238AA-0039-6A52-A6B7-DC2E63D154D6}"/>
              </a:ext>
            </a:extLst>
          </p:cNvPr>
          <p:cNvGraphicFramePr>
            <a:graphicFrameLocks noGrp="1"/>
          </p:cNvGraphicFramePr>
          <p:nvPr>
            <p:extLst>
              <p:ext uri="{D42A27DB-BD31-4B8C-83A1-F6EECF244321}">
                <p14:modId xmlns:p14="http://schemas.microsoft.com/office/powerpoint/2010/main" val="2144950328"/>
              </p:ext>
            </p:extLst>
          </p:nvPr>
        </p:nvGraphicFramePr>
        <p:xfrm>
          <a:off x="371472" y="4182336"/>
          <a:ext cx="3397074" cy="2377440"/>
        </p:xfrm>
        <a:graphic>
          <a:graphicData uri="http://schemas.openxmlformats.org/drawingml/2006/table">
            <a:tbl>
              <a:tblPr firstRow="1" bandRow="1">
                <a:tableStyleId>{5C22544A-7EE6-4342-B048-85BDC9FD1C3A}</a:tableStyleId>
              </a:tblPr>
              <a:tblGrid>
                <a:gridCol w="1698537">
                  <a:extLst>
                    <a:ext uri="{9D8B030D-6E8A-4147-A177-3AD203B41FA5}">
                      <a16:colId xmlns:a16="http://schemas.microsoft.com/office/drawing/2014/main" val="335939020"/>
                    </a:ext>
                  </a:extLst>
                </a:gridCol>
                <a:gridCol w="1698537">
                  <a:extLst>
                    <a:ext uri="{9D8B030D-6E8A-4147-A177-3AD203B41FA5}">
                      <a16:colId xmlns:a16="http://schemas.microsoft.com/office/drawing/2014/main" val="2949729674"/>
                    </a:ext>
                  </a:extLst>
                </a:gridCol>
              </a:tblGrid>
              <a:tr h="262177">
                <a:tc>
                  <a:txBody>
                    <a:bodyPr/>
                    <a:lstStyle/>
                    <a:p>
                      <a:pPr algn="ctr"/>
                      <a:r>
                        <a:rPr lang="zh-CN" altLang="en-US" sz="1200"/>
                        <a:t>初始阶段</a:t>
                      </a:r>
                      <a:endParaRPr lang="en-US" altLang="zh-CN" sz="1200"/>
                    </a:p>
                    <a:p>
                      <a:pPr algn="ctr"/>
                      <a:r>
                        <a:rPr lang="zh-CN" altLang="en-US" sz="1200"/>
                        <a:t>（</a:t>
                      </a:r>
                      <a:r>
                        <a:rPr lang="en-US" altLang="zh-CN" sz="1200"/>
                        <a:t>20</a:t>
                      </a:r>
                      <a:r>
                        <a:rPr lang="zh-CN" altLang="en-US" sz="1200"/>
                        <a:t>）</a:t>
                      </a:r>
                    </a:p>
                  </a:txBody>
                  <a:tcPr/>
                </a:tc>
                <a:tc>
                  <a:txBody>
                    <a:bodyPr/>
                    <a:lstStyle/>
                    <a:p>
                      <a:pPr algn="ctr"/>
                      <a:r>
                        <a:rPr lang="zh-CN" altLang="en-US" sz="1200"/>
                        <a:t>优化阶段</a:t>
                      </a:r>
                      <a:endParaRPr lang="en-US" altLang="zh-CN" sz="1200"/>
                    </a:p>
                    <a:p>
                      <a:pPr algn="ctr"/>
                      <a:r>
                        <a:rPr lang="zh-CN" altLang="en-US" sz="1200"/>
                        <a:t>（</a:t>
                      </a:r>
                      <a:r>
                        <a:rPr lang="en-US" altLang="zh-CN" sz="1200"/>
                        <a:t>60</a:t>
                      </a:r>
                      <a:r>
                        <a:rPr lang="zh-CN" altLang="en-US" sz="1200"/>
                        <a:t>）</a:t>
                      </a:r>
                    </a:p>
                  </a:txBody>
                  <a:tcPr/>
                </a:tc>
                <a:extLst>
                  <a:ext uri="{0D108BD9-81ED-4DB2-BD59-A6C34878D82A}">
                    <a16:rowId xmlns:a16="http://schemas.microsoft.com/office/drawing/2014/main" val="204641795"/>
                  </a:ext>
                </a:extLst>
              </a:tr>
              <a:tr h="1517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RDM</a:t>
                      </a:r>
                      <a:endParaRPr lang="zh-CN" altLang="en-US" sz="12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RDM</a:t>
                      </a:r>
                      <a:endParaRPr lang="zh-CN" altLang="en-US" sz="1200">
                        <a:solidFill>
                          <a:schemeClr val="tx1"/>
                        </a:solidFill>
                      </a:endParaRPr>
                    </a:p>
                  </a:txBody>
                  <a:tcPr/>
                </a:tc>
                <a:extLst>
                  <a:ext uri="{0D108BD9-81ED-4DB2-BD59-A6C34878D82A}">
                    <a16:rowId xmlns:a16="http://schemas.microsoft.com/office/drawing/2014/main" val="2777627446"/>
                  </a:ext>
                </a:extLst>
              </a:tr>
              <a:tr h="151787">
                <a:tc>
                  <a:txBody>
                    <a:bodyPr/>
                    <a:lstStyle/>
                    <a:p>
                      <a:pPr algn="ctr"/>
                      <a:r>
                        <a:rPr lang="en-US" altLang="zh-CN" sz="1200">
                          <a:solidFill>
                            <a:schemeClr val="tx1"/>
                          </a:solidFill>
                        </a:rPr>
                        <a:t>RDM</a:t>
                      </a:r>
                      <a:endParaRPr lang="zh-CN" altLang="en-US" sz="1200">
                        <a:solidFill>
                          <a:schemeClr val="tx1"/>
                        </a:solidFill>
                      </a:endParaRPr>
                    </a:p>
                  </a:txBody>
                  <a:tcPr>
                    <a:solidFill>
                      <a:schemeClr val="accent5">
                        <a:lumMod val="60000"/>
                        <a:lumOff val="40000"/>
                      </a:schemeClr>
                    </a:solidFill>
                  </a:tcPr>
                </a:tc>
                <a:tc>
                  <a:txBody>
                    <a:bodyPr/>
                    <a:lstStyle/>
                    <a:p>
                      <a:pPr algn="ctr"/>
                      <a:r>
                        <a:rPr lang="en-US" altLang="zh-CN" sz="1200">
                          <a:solidFill>
                            <a:schemeClr val="tx1"/>
                          </a:solidFill>
                        </a:rPr>
                        <a:t>EI</a:t>
                      </a:r>
                      <a:endParaRPr lang="zh-CN" altLang="en-US" sz="120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2143599951"/>
                  </a:ext>
                </a:extLst>
              </a:tr>
              <a:tr h="151787">
                <a:tc>
                  <a:txBody>
                    <a:bodyPr/>
                    <a:lstStyle/>
                    <a:p>
                      <a:pPr algn="ctr"/>
                      <a:r>
                        <a:rPr lang="en-US" altLang="zh-CN" sz="1200">
                          <a:solidFill>
                            <a:schemeClr val="tx1"/>
                          </a:solidFill>
                        </a:rPr>
                        <a:t>LHS</a:t>
                      </a:r>
                      <a:endParaRPr lang="zh-CN" altLang="en-US" sz="1200">
                        <a:solidFill>
                          <a:schemeClr val="tx1"/>
                        </a:solidFill>
                      </a:endParaRPr>
                    </a:p>
                  </a:txBody>
                  <a:tcPr>
                    <a:solidFill>
                      <a:schemeClr val="accent5">
                        <a:lumMod val="60000"/>
                        <a:lumOff val="40000"/>
                      </a:schemeClr>
                    </a:solidFill>
                  </a:tcPr>
                </a:tc>
                <a:tc>
                  <a:txBody>
                    <a:bodyPr/>
                    <a:lstStyle/>
                    <a:p>
                      <a:pPr algn="ctr"/>
                      <a:r>
                        <a:rPr lang="en-US" altLang="zh-CN" sz="1200">
                          <a:solidFill>
                            <a:schemeClr val="tx1"/>
                          </a:solidFill>
                        </a:rPr>
                        <a:t>EI</a:t>
                      </a:r>
                      <a:endParaRPr lang="zh-CN" altLang="en-US" sz="120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2599313097"/>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5">
                        <a:lumMod val="60000"/>
                        <a:lumOff val="40000"/>
                      </a:schemeClr>
                    </a:solidFill>
                  </a:tcPr>
                </a:tc>
                <a:tc>
                  <a:txBody>
                    <a:bodyPr/>
                    <a:lstStyle/>
                    <a:p>
                      <a:pPr algn="ctr"/>
                      <a:r>
                        <a:rPr lang="en-US" altLang="zh-CN" sz="1200">
                          <a:solidFill>
                            <a:schemeClr val="tx1"/>
                          </a:solidFill>
                        </a:rPr>
                        <a:t>EI</a:t>
                      </a:r>
                      <a:endParaRPr lang="zh-CN" altLang="en-US" sz="120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1888684758"/>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6">
                        <a:lumMod val="60000"/>
                        <a:lumOff val="40000"/>
                      </a:schemeClr>
                    </a:solidFill>
                  </a:tcPr>
                </a:tc>
                <a:tc>
                  <a:txBody>
                    <a:bodyPr/>
                    <a:lstStyle/>
                    <a:p>
                      <a:pPr algn="ctr"/>
                      <a:r>
                        <a:rPr lang="en-US" altLang="zh-CN" sz="1200">
                          <a:solidFill>
                            <a:schemeClr val="tx1"/>
                          </a:solidFill>
                        </a:rPr>
                        <a:t>traEI-a</a:t>
                      </a:r>
                      <a:endParaRPr lang="zh-CN" altLang="en-US" sz="120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2497189382"/>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6">
                        <a:lumMod val="60000"/>
                        <a:lumOff val="40000"/>
                      </a:schemeClr>
                    </a:solidFill>
                  </a:tcPr>
                </a:tc>
                <a:tc>
                  <a:txBody>
                    <a:bodyPr/>
                    <a:lstStyle/>
                    <a:p>
                      <a:pPr algn="ctr"/>
                      <a:r>
                        <a:rPr lang="en-US" altLang="zh-CN" sz="1200">
                          <a:solidFill>
                            <a:schemeClr val="tx1"/>
                          </a:solidFill>
                        </a:rPr>
                        <a:t>traEI-b</a:t>
                      </a:r>
                      <a:endParaRPr lang="zh-CN" altLang="en-US" sz="120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720452517"/>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6">
                        <a:lumMod val="60000"/>
                        <a:lumOff val="40000"/>
                      </a:schemeClr>
                    </a:solidFill>
                  </a:tcPr>
                </a:tc>
                <a:tc>
                  <a:txBody>
                    <a:bodyPr/>
                    <a:lstStyle/>
                    <a:p>
                      <a:pPr algn="ctr"/>
                      <a:r>
                        <a:rPr lang="en-US" altLang="zh-CN" sz="1200">
                          <a:solidFill>
                            <a:schemeClr val="tx1"/>
                          </a:solidFill>
                        </a:rPr>
                        <a:t>traEI-c</a:t>
                      </a:r>
                      <a:endParaRPr lang="zh-CN" altLang="en-US" sz="120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1225588665"/>
                  </a:ext>
                </a:extLst>
              </a:tr>
            </a:tbl>
          </a:graphicData>
        </a:graphic>
      </p:graphicFrame>
    </p:spTree>
    <p:extLst>
      <p:ext uri="{BB962C8B-B14F-4D97-AF65-F5344CB8AC3E}">
        <p14:creationId xmlns:p14="http://schemas.microsoft.com/office/powerpoint/2010/main" val="192773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E:\研二上\各类总结报告\课题组总结报告\图片2.jpg">
            <a:extLst>
              <a:ext uri="{FF2B5EF4-FFF2-40B4-BE49-F238E27FC236}">
                <a16:creationId xmlns:a16="http://schemas.microsoft.com/office/drawing/2014/main" id="{6135C6D2-2C39-452F-A22E-965BA0FF9C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1082" y="152499"/>
            <a:ext cx="2646363"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D3858AEA-F854-45F8-88D0-942A79804881}"/>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2" name="灯片编号占位符 1">
            <a:extLst>
              <a:ext uri="{FF2B5EF4-FFF2-40B4-BE49-F238E27FC236}">
                <a16:creationId xmlns:a16="http://schemas.microsoft.com/office/drawing/2014/main" id="{8E31FDAC-1A4C-7660-1CF5-C1DC46E08FB1}"/>
              </a:ext>
            </a:extLst>
          </p:cNvPr>
          <p:cNvSpPr>
            <a:spLocks noGrp="1"/>
          </p:cNvSpPr>
          <p:nvPr>
            <p:ph type="sldNum" sz="quarter" idx="12"/>
          </p:nvPr>
        </p:nvSpPr>
        <p:spPr/>
        <p:txBody>
          <a:bodyPr/>
          <a:lstStyle/>
          <a:p>
            <a:fld id="{CE6D0088-E7B1-44B4-B1AB-922CF3440474}" type="slidenum">
              <a:rPr lang="zh-CN" altLang="en-US" smtClean="0">
                <a:latin typeface="Arial" panose="020B0604020202020204" pitchFamily="34" charset="0"/>
                <a:ea typeface="黑体" panose="02010609060101010101" pitchFamily="49" charset="-122"/>
              </a:rPr>
              <a:t>27</a:t>
            </a:fld>
            <a:endParaRPr lang="zh-CN" altLang="en-US">
              <a:latin typeface="Arial" panose="020B0604020202020204" pitchFamily="34" charset="0"/>
              <a:ea typeface="黑体" panose="02010609060101010101" pitchFamily="49" charset="-122"/>
            </a:endParaRPr>
          </a:p>
        </p:txBody>
      </p:sp>
      <p:sp>
        <p:nvSpPr>
          <p:cNvPr id="3" name="文本框 2">
            <a:extLst>
              <a:ext uri="{FF2B5EF4-FFF2-40B4-BE49-F238E27FC236}">
                <a16:creationId xmlns:a16="http://schemas.microsoft.com/office/drawing/2014/main" id="{0501C9A7-B485-E881-9783-91939DC24252}"/>
              </a:ext>
            </a:extLst>
          </p:cNvPr>
          <p:cNvSpPr txBox="1"/>
          <p:nvPr>
            <p:custDataLst>
              <p:tags r:id="rId2"/>
            </p:custDataLst>
          </p:nvPr>
        </p:nvSpPr>
        <p:spPr>
          <a:xfrm>
            <a:off x="185351" y="101873"/>
            <a:ext cx="4659781" cy="780710"/>
          </a:xfrm>
          <a:prstGeom prst="rect">
            <a:avLst/>
          </a:prstGeom>
          <a:noFill/>
        </p:spPr>
        <p:txBody>
          <a:bodyPr wrap="square" rtlCol="0">
            <a:noAutofit/>
          </a:bodyPr>
          <a:lstStyle/>
          <a:p>
            <a:pPr algn="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mn-ea"/>
              </a:rPr>
              <a:t>论文框架</a:t>
            </a:r>
            <a:r>
              <a:rPr lang="en-US" altLang="zh-CN"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mn-ea"/>
              </a:rPr>
              <a:t>---</a:t>
            </a: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二维函数优化</a:t>
            </a:r>
          </a:p>
        </p:txBody>
      </p:sp>
      <p:sp>
        <p:nvSpPr>
          <p:cNvPr id="9" name="文本框 8">
            <a:extLst>
              <a:ext uri="{FF2B5EF4-FFF2-40B4-BE49-F238E27FC236}">
                <a16:creationId xmlns:a16="http://schemas.microsoft.com/office/drawing/2014/main" id="{4DD291CE-8BC2-8FA3-C2F8-9304303BA567}"/>
              </a:ext>
            </a:extLst>
          </p:cNvPr>
          <p:cNvSpPr txBox="1"/>
          <p:nvPr/>
        </p:nvSpPr>
        <p:spPr>
          <a:xfrm>
            <a:off x="2096556" y="912812"/>
            <a:ext cx="8540963" cy="646331"/>
          </a:xfrm>
          <a:prstGeom prst="rect">
            <a:avLst/>
          </a:prstGeom>
          <a:noFill/>
        </p:spPr>
        <p:txBody>
          <a:bodyPr wrap="square">
            <a:spAutoFit/>
          </a:bodyPr>
          <a:lstStyle/>
          <a:p>
            <a:pPr algn="ctr"/>
            <a:r>
              <a:rPr lang="en-US" altLang="zh-CN" sz="1800" b="1">
                <a:latin typeface="Arial" panose="020B0604020202020204" pitchFamily="34" charset="0"/>
                <a:ea typeface="黑体" panose="02010609060101010101" pitchFamily="49" charset="-122"/>
                <a:cs typeface="Arial" panose="020B0604020202020204" pitchFamily="34" charset="0"/>
              </a:rPr>
              <a:t>Reliable Bayesian Optimization of material problems with related data by uniform sampling and transfer learning</a:t>
            </a:r>
          </a:p>
        </p:txBody>
      </p:sp>
      <p:pic>
        <p:nvPicPr>
          <p:cNvPr id="10" name="图片 9">
            <a:extLst>
              <a:ext uri="{FF2B5EF4-FFF2-40B4-BE49-F238E27FC236}">
                <a16:creationId xmlns:a16="http://schemas.microsoft.com/office/drawing/2014/main" id="{E060BC01-D5F4-6692-D353-0FA66027FFC9}"/>
              </a:ext>
            </a:extLst>
          </p:cNvPr>
          <p:cNvPicPr>
            <a:picLocks noChangeAspect="1"/>
          </p:cNvPicPr>
          <p:nvPr/>
        </p:nvPicPr>
        <p:blipFill>
          <a:blip r:embed="rId6"/>
          <a:stretch>
            <a:fillRect/>
          </a:stretch>
        </p:blipFill>
        <p:spPr>
          <a:xfrm>
            <a:off x="6641869" y="1604797"/>
            <a:ext cx="1563394" cy="1687427"/>
          </a:xfrm>
          <a:prstGeom prst="rect">
            <a:avLst/>
          </a:prstGeom>
        </p:spPr>
      </p:pic>
      <p:pic>
        <p:nvPicPr>
          <p:cNvPr id="11" name="图片 10">
            <a:extLst>
              <a:ext uri="{FF2B5EF4-FFF2-40B4-BE49-F238E27FC236}">
                <a16:creationId xmlns:a16="http://schemas.microsoft.com/office/drawing/2014/main" id="{27A7D366-2B6D-F404-C225-B8FE37A20B47}"/>
              </a:ext>
            </a:extLst>
          </p:cNvPr>
          <p:cNvPicPr>
            <a:picLocks noChangeAspect="1"/>
          </p:cNvPicPr>
          <p:nvPr/>
        </p:nvPicPr>
        <p:blipFill>
          <a:blip r:embed="rId7"/>
          <a:stretch>
            <a:fillRect/>
          </a:stretch>
        </p:blipFill>
        <p:spPr>
          <a:xfrm>
            <a:off x="3693226" y="1604797"/>
            <a:ext cx="2798618" cy="1762218"/>
          </a:xfrm>
          <a:prstGeom prst="rect">
            <a:avLst/>
          </a:prstGeom>
        </p:spPr>
      </p:pic>
      <p:pic>
        <p:nvPicPr>
          <p:cNvPr id="12" name="图片 11">
            <a:extLst>
              <a:ext uri="{FF2B5EF4-FFF2-40B4-BE49-F238E27FC236}">
                <a16:creationId xmlns:a16="http://schemas.microsoft.com/office/drawing/2014/main" id="{E615C48B-B5BA-4E29-701D-7D0E97B5B6AE}"/>
              </a:ext>
            </a:extLst>
          </p:cNvPr>
          <p:cNvPicPr>
            <a:picLocks noChangeAspect="1"/>
          </p:cNvPicPr>
          <p:nvPr/>
        </p:nvPicPr>
        <p:blipFill>
          <a:blip r:embed="rId8"/>
          <a:stretch>
            <a:fillRect/>
          </a:stretch>
        </p:blipFill>
        <p:spPr>
          <a:xfrm>
            <a:off x="8355288" y="1631143"/>
            <a:ext cx="2743200" cy="1765893"/>
          </a:xfrm>
          <a:prstGeom prst="rect">
            <a:avLst/>
          </a:prstGeom>
        </p:spPr>
      </p:pic>
      <p:graphicFrame>
        <p:nvGraphicFramePr>
          <p:cNvPr id="15" name="表格 14">
            <a:extLst>
              <a:ext uri="{FF2B5EF4-FFF2-40B4-BE49-F238E27FC236}">
                <a16:creationId xmlns:a16="http://schemas.microsoft.com/office/drawing/2014/main" id="{8C6F81A1-0190-2372-EBB5-7E2F53F22DC5}"/>
              </a:ext>
            </a:extLst>
          </p:cNvPr>
          <p:cNvGraphicFramePr>
            <a:graphicFrameLocks noGrp="1"/>
          </p:cNvGraphicFramePr>
          <p:nvPr/>
        </p:nvGraphicFramePr>
        <p:xfrm>
          <a:off x="1343794" y="1690697"/>
          <a:ext cx="1865700" cy="1483360"/>
        </p:xfrm>
        <a:graphic>
          <a:graphicData uri="http://schemas.openxmlformats.org/drawingml/2006/table">
            <a:tbl>
              <a:tblPr firstRow="1" bandRow="1">
                <a:tableStyleId>{5C22544A-7EE6-4342-B048-85BDC9FD1C3A}</a:tableStyleId>
              </a:tblPr>
              <a:tblGrid>
                <a:gridCol w="1865700">
                  <a:extLst>
                    <a:ext uri="{9D8B030D-6E8A-4147-A177-3AD203B41FA5}">
                      <a16:colId xmlns:a16="http://schemas.microsoft.com/office/drawing/2014/main" val="1694018799"/>
                    </a:ext>
                  </a:extLst>
                </a:gridCol>
              </a:tblGrid>
              <a:tr h="370840">
                <a:tc>
                  <a:txBody>
                    <a:bodyPr/>
                    <a:lstStyle/>
                    <a:p>
                      <a:pPr algn="ctr"/>
                      <a:r>
                        <a:rPr lang="zh-CN" altLang="en-US"/>
                        <a:t>建模比较</a:t>
                      </a:r>
                    </a:p>
                  </a:txBody>
                  <a:tcPr/>
                </a:tc>
                <a:extLst>
                  <a:ext uri="{0D108BD9-81ED-4DB2-BD59-A6C34878D82A}">
                    <a16:rowId xmlns:a16="http://schemas.microsoft.com/office/drawing/2014/main" val="3540228217"/>
                  </a:ext>
                </a:extLst>
              </a:tr>
              <a:tr h="370840">
                <a:tc>
                  <a:txBody>
                    <a:bodyPr/>
                    <a:lstStyle/>
                    <a:p>
                      <a:pPr algn="ctr"/>
                      <a:r>
                        <a:rPr lang="en-US" altLang="zh-CN"/>
                        <a:t>RDM</a:t>
                      </a:r>
                      <a:endParaRPr lang="zh-CN" altLang="en-US"/>
                    </a:p>
                  </a:txBody>
                  <a:tcPr/>
                </a:tc>
                <a:extLst>
                  <a:ext uri="{0D108BD9-81ED-4DB2-BD59-A6C34878D82A}">
                    <a16:rowId xmlns:a16="http://schemas.microsoft.com/office/drawing/2014/main" val="1107532565"/>
                  </a:ext>
                </a:extLst>
              </a:tr>
              <a:tr h="370840">
                <a:tc>
                  <a:txBody>
                    <a:bodyPr/>
                    <a:lstStyle/>
                    <a:p>
                      <a:pPr algn="ctr"/>
                      <a:r>
                        <a:rPr lang="en-US" altLang="zh-CN"/>
                        <a:t>LHS</a:t>
                      </a:r>
                      <a:endParaRPr lang="zh-CN" altLang="en-US"/>
                    </a:p>
                  </a:txBody>
                  <a:tcPr/>
                </a:tc>
                <a:extLst>
                  <a:ext uri="{0D108BD9-81ED-4DB2-BD59-A6C34878D82A}">
                    <a16:rowId xmlns:a16="http://schemas.microsoft.com/office/drawing/2014/main" val="590891145"/>
                  </a:ext>
                </a:extLst>
              </a:tr>
              <a:tr h="370840">
                <a:tc>
                  <a:txBody>
                    <a:bodyPr/>
                    <a:lstStyle/>
                    <a:p>
                      <a:pPr algn="ctr"/>
                      <a:r>
                        <a:rPr lang="en-US" altLang="zh-CN">
                          <a:solidFill>
                            <a:schemeClr val="tx1"/>
                          </a:solidFill>
                        </a:rPr>
                        <a:t>SE</a:t>
                      </a:r>
                      <a:endParaRPr lang="zh-CN" altLang="en-US">
                        <a:solidFill>
                          <a:schemeClr val="tx1"/>
                        </a:solidFill>
                      </a:endParaRPr>
                    </a:p>
                  </a:txBody>
                  <a:tcPr/>
                </a:tc>
                <a:extLst>
                  <a:ext uri="{0D108BD9-81ED-4DB2-BD59-A6C34878D82A}">
                    <a16:rowId xmlns:a16="http://schemas.microsoft.com/office/drawing/2014/main" val="888140094"/>
                  </a:ext>
                </a:extLst>
              </a:tr>
            </a:tbl>
          </a:graphicData>
        </a:graphic>
      </p:graphicFrame>
      <p:sp>
        <p:nvSpPr>
          <p:cNvPr id="21" name="文本框 20">
            <a:extLst>
              <a:ext uri="{FF2B5EF4-FFF2-40B4-BE49-F238E27FC236}">
                <a16:creationId xmlns:a16="http://schemas.microsoft.com/office/drawing/2014/main" id="{138AE159-C8DF-E10E-3DEE-4559C3849297}"/>
              </a:ext>
            </a:extLst>
          </p:cNvPr>
          <p:cNvSpPr txBox="1"/>
          <p:nvPr/>
        </p:nvSpPr>
        <p:spPr>
          <a:xfrm>
            <a:off x="4682671" y="3935218"/>
            <a:ext cx="1623631" cy="461665"/>
          </a:xfrm>
          <a:prstGeom prst="rect">
            <a:avLst/>
          </a:prstGeom>
          <a:noFill/>
        </p:spPr>
        <p:txBody>
          <a:bodyPr wrap="square">
            <a:spAutoFit/>
          </a:bodyPr>
          <a:lstStyle/>
          <a:p>
            <a:pPr algn="ctr"/>
            <a:r>
              <a:rPr lang="zh-CN" altLang="en-US" sz="2400" b="1"/>
              <a:t>二维函数</a:t>
            </a:r>
          </a:p>
        </p:txBody>
      </p:sp>
      <p:sp>
        <p:nvSpPr>
          <p:cNvPr id="22" name="左大括号 21">
            <a:extLst>
              <a:ext uri="{FF2B5EF4-FFF2-40B4-BE49-F238E27FC236}">
                <a16:creationId xmlns:a16="http://schemas.microsoft.com/office/drawing/2014/main" id="{4FFC5111-3655-3B14-F71E-7A56FE89B2DD}"/>
              </a:ext>
            </a:extLst>
          </p:cNvPr>
          <p:cNvSpPr/>
          <p:nvPr/>
        </p:nvSpPr>
        <p:spPr>
          <a:xfrm>
            <a:off x="6320040" y="3594568"/>
            <a:ext cx="536183" cy="10819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0E1D1E62-0ADB-48BB-C204-EF334B418EBB}"/>
              </a:ext>
            </a:extLst>
          </p:cNvPr>
          <p:cNvSpPr txBox="1"/>
          <p:nvPr/>
        </p:nvSpPr>
        <p:spPr>
          <a:xfrm>
            <a:off x="6856223" y="3680444"/>
            <a:ext cx="2344859" cy="923330"/>
          </a:xfrm>
          <a:prstGeom prst="rect">
            <a:avLst/>
          </a:prstGeom>
          <a:noFill/>
        </p:spPr>
        <p:txBody>
          <a:bodyPr wrap="square">
            <a:spAutoFit/>
          </a:bodyPr>
          <a:lstStyle/>
          <a:p>
            <a:pPr marL="457200" indent="-457200">
              <a:buFont typeface="+mj-lt"/>
              <a:buAutoNum type="arabicPeriod"/>
            </a:pPr>
            <a:r>
              <a:rPr lang="en-US" altLang="zh-CN" b="1"/>
              <a:t>Shift</a:t>
            </a:r>
          </a:p>
          <a:p>
            <a:pPr marL="457200" indent="-457200">
              <a:buFont typeface="+mj-lt"/>
              <a:buAutoNum type="arabicPeriod"/>
            </a:pPr>
            <a:r>
              <a:rPr lang="en-US" altLang="zh-CN" b="1"/>
              <a:t>Anti-shift</a:t>
            </a:r>
          </a:p>
          <a:p>
            <a:pPr marL="457200" indent="-457200">
              <a:buFont typeface="+mj-lt"/>
              <a:buAutoNum type="arabicPeriod"/>
            </a:pPr>
            <a:r>
              <a:rPr lang="en-US" altLang="zh-CN" b="1"/>
              <a:t>Other Func </a:t>
            </a:r>
            <a:endParaRPr lang="zh-CN" altLang="en-US" b="1"/>
          </a:p>
        </p:txBody>
      </p:sp>
      <p:cxnSp>
        <p:nvCxnSpPr>
          <p:cNvPr id="24" name="直接箭头连接符 23">
            <a:extLst>
              <a:ext uri="{FF2B5EF4-FFF2-40B4-BE49-F238E27FC236}">
                <a16:creationId xmlns:a16="http://schemas.microsoft.com/office/drawing/2014/main" id="{6A1F6F79-2F9C-C751-C2ED-ADFCAD82D3D6}"/>
              </a:ext>
            </a:extLst>
          </p:cNvPr>
          <p:cNvCxnSpPr>
            <a:cxnSpLocks/>
          </p:cNvCxnSpPr>
          <p:nvPr/>
        </p:nvCxnSpPr>
        <p:spPr>
          <a:xfrm>
            <a:off x="8813921" y="4145778"/>
            <a:ext cx="647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5F6576B-E9A9-BCF4-FC45-0111CA60B5F4}"/>
              </a:ext>
            </a:extLst>
          </p:cNvPr>
          <p:cNvSpPr txBox="1"/>
          <p:nvPr/>
        </p:nvSpPr>
        <p:spPr>
          <a:xfrm>
            <a:off x="9307864" y="3976255"/>
            <a:ext cx="1623631" cy="369332"/>
          </a:xfrm>
          <a:prstGeom prst="rect">
            <a:avLst/>
          </a:prstGeom>
          <a:noFill/>
        </p:spPr>
        <p:txBody>
          <a:bodyPr wrap="square">
            <a:spAutoFit/>
          </a:bodyPr>
          <a:lstStyle/>
          <a:p>
            <a:pPr algn="ctr"/>
            <a:r>
              <a:rPr lang="en-US" altLang="zh-CN" b="1"/>
              <a:t>Orig func</a:t>
            </a:r>
            <a:endParaRPr lang="zh-CN" altLang="en-US" b="1"/>
          </a:p>
        </p:txBody>
      </p:sp>
      <p:pic>
        <p:nvPicPr>
          <p:cNvPr id="27" name="图片 26">
            <a:extLst>
              <a:ext uri="{FF2B5EF4-FFF2-40B4-BE49-F238E27FC236}">
                <a16:creationId xmlns:a16="http://schemas.microsoft.com/office/drawing/2014/main" id="{D21A104A-560C-9AFD-039F-4D76CE4EDF67}"/>
              </a:ext>
            </a:extLst>
          </p:cNvPr>
          <p:cNvPicPr>
            <a:picLocks noChangeAspect="1"/>
          </p:cNvPicPr>
          <p:nvPr/>
        </p:nvPicPr>
        <p:blipFill>
          <a:blip r:embed="rId9"/>
          <a:stretch>
            <a:fillRect/>
          </a:stretch>
        </p:blipFill>
        <p:spPr>
          <a:xfrm>
            <a:off x="5494486" y="4844639"/>
            <a:ext cx="2303826" cy="1736357"/>
          </a:xfrm>
          <a:prstGeom prst="rect">
            <a:avLst/>
          </a:prstGeom>
        </p:spPr>
      </p:pic>
      <p:pic>
        <p:nvPicPr>
          <p:cNvPr id="28" name="图片 27">
            <a:extLst>
              <a:ext uri="{FF2B5EF4-FFF2-40B4-BE49-F238E27FC236}">
                <a16:creationId xmlns:a16="http://schemas.microsoft.com/office/drawing/2014/main" id="{DCAE5857-E9D2-8610-CF68-77FDC58C4D59}"/>
              </a:ext>
            </a:extLst>
          </p:cNvPr>
          <p:cNvPicPr>
            <a:picLocks noChangeAspect="1"/>
          </p:cNvPicPr>
          <p:nvPr/>
        </p:nvPicPr>
        <p:blipFill>
          <a:blip r:embed="rId6"/>
          <a:stretch>
            <a:fillRect/>
          </a:stretch>
        </p:blipFill>
        <p:spPr>
          <a:xfrm>
            <a:off x="8205263" y="4924806"/>
            <a:ext cx="1563394" cy="1687427"/>
          </a:xfrm>
          <a:prstGeom prst="rect">
            <a:avLst/>
          </a:prstGeom>
        </p:spPr>
      </p:pic>
      <p:graphicFrame>
        <p:nvGraphicFramePr>
          <p:cNvPr id="4" name="表格 3">
            <a:extLst>
              <a:ext uri="{FF2B5EF4-FFF2-40B4-BE49-F238E27FC236}">
                <a16:creationId xmlns:a16="http://schemas.microsoft.com/office/drawing/2014/main" id="{345B06AE-05A6-A41E-F6CD-A7A8A29A961E}"/>
              </a:ext>
            </a:extLst>
          </p:cNvPr>
          <p:cNvGraphicFramePr>
            <a:graphicFrameLocks noGrp="1"/>
          </p:cNvGraphicFramePr>
          <p:nvPr/>
        </p:nvGraphicFramePr>
        <p:xfrm>
          <a:off x="578107" y="3999774"/>
          <a:ext cx="3397074" cy="2377440"/>
        </p:xfrm>
        <a:graphic>
          <a:graphicData uri="http://schemas.openxmlformats.org/drawingml/2006/table">
            <a:tbl>
              <a:tblPr firstRow="1" bandRow="1">
                <a:tableStyleId>{5C22544A-7EE6-4342-B048-85BDC9FD1C3A}</a:tableStyleId>
              </a:tblPr>
              <a:tblGrid>
                <a:gridCol w="1698537">
                  <a:extLst>
                    <a:ext uri="{9D8B030D-6E8A-4147-A177-3AD203B41FA5}">
                      <a16:colId xmlns:a16="http://schemas.microsoft.com/office/drawing/2014/main" val="335939020"/>
                    </a:ext>
                  </a:extLst>
                </a:gridCol>
                <a:gridCol w="1698537">
                  <a:extLst>
                    <a:ext uri="{9D8B030D-6E8A-4147-A177-3AD203B41FA5}">
                      <a16:colId xmlns:a16="http://schemas.microsoft.com/office/drawing/2014/main" val="2949729674"/>
                    </a:ext>
                  </a:extLst>
                </a:gridCol>
              </a:tblGrid>
              <a:tr h="262177">
                <a:tc>
                  <a:txBody>
                    <a:bodyPr/>
                    <a:lstStyle/>
                    <a:p>
                      <a:pPr algn="ctr"/>
                      <a:r>
                        <a:rPr lang="zh-CN" altLang="en-US" sz="1200"/>
                        <a:t>初始阶段</a:t>
                      </a:r>
                      <a:endParaRPr lang="en-US" altLang="zh-CN" sz="1200"/>
                    </a:p>
                    <a:p>
                      <a:pPr algn="ctr"/>
                      <a:r>
                        <a:rPr lang="zh-CN" altLang="en-US" sz="1200"/>
                        <a:t>（待定）</a:t>
                      </a:r>
                    </a:p>
                  </a:txBody>
                  <a:tcPr/>
                </a:tc>
                <a:tc>
                  <a:txBody>
                    <a:bodyPr/>
                    <a:lstStyle/>
                    <a:p>
                      <a:pPr algn="ctr"/>
                      <a:r>
                        <a:rPr lang="zh-CN" altLang="en-US" sz="1200"/>
                        <a:t>优化阶段</a:t>
                      </a:r>
                      <a:endParaRPr lang="en-US" altLang="zh-CN" sz="1200"/>
                    </a:p>
                    <a:p>
                      <a:pPr algn="ctr"/>
                      <a:r>
                        <a:rPr lang="zh-CN" altLang="en-US" sz="1200"/>
                        <a:t>（待定）</a:t>
                      </a:r>
                    </a:p>
                  </a:txBody>
                  <a:tcPr/>
                </a:tc>
                <a:extLst>
                  <a:ext uri="{0D108BD9-81ED-4DB2-BD59-A6C34878D82A}">
                    <a16:rowId xmlns:a16="http://schemas.microsoft.com/office/drawing/2014/main" val="204641795"/>
                  </a:ext>
                </a:extLst>
              </a:tr>
              <a:tr h="1517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RDM</a:t>
                      </a:r>
                      <a:endParaRPr lang="zh-CN" altLang="en-US" sz="12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RDM</a:t>
                      </a:r>
                      <a:endParaRPr lang="zh-CN" altLang="en-US" sz="1200">
                        <a:solidFill>
                          <a:schemeClr val="tx1"/>
                        </a:solidFill>
                      </a:endParaRPr>
                    </a:p>
                  </a:txBody>
                  <a:tcPr/>
                </a:tc>
                <a:extLst>
                  <a:ext uri="{0D108BD9-81ED-4DB2-BD59-A6C34878D82A}">
                    <a16:rowId xmlns:a16="http://schemas.microsoft.com/office/drawing/2014/main" val="2777627446"/>
                  </a:ext>
                </a:extLst>
              </a:tr>
              <a:tr h="151787">
                <a:tc>
                  <a:txBody>
                    <a:bodyPr/>
                    <a:lstStyle/>
                    <a:p>
                      <a:pPr algn="ctr"/>
                      <a:r>
                        <a:rPr lang="en-US" altLang="zh-CN" sz="1200">
                          <a:solidFill>
                            <a:schemeClr val="tx1"/>
                          </a:solidFill>
                        </a:rPr>
                        <a:t>RDM</a:t>
                      </a:r>
                      <a:endParaRPr lang="zh-CN" altLang="en-US" sz="1200">
                        <a:solidFill>
                          <a:schemeClr val="tx1"/>
                        </a:solidFill>
                      </a:endParaRPr>
                    </a:p>
                  </a:txBody>
                  <a:tcPr>
                    <a:solidFill>
                      <a:schemeClr val="accent5">
                        <a:lumMod val="60000"/>
                        <a:lumOff val="40000"/>
                      </a:schemeClr>
                    </a:solidFill>
                  </a:tcPr>
                </a:tc>
                <a:tc>
                  <a:txBody>
                    <a:bodyPr/>
                    <a:lstStyle/>
                    <a:p>
                      <a:pPr algn="ctr"/>
                      <a:r>
                        <a:rPr lang="en-US" altLang="zh-CN" sz="1200">
                          <a:solidFill>
                            <a:schemeClr val="tx1"/>
                          </a:solidFill>
                        </a:rPr>
                        <a:t>EI</a:t>
                      </a:r>
                      <a:endParaRPr lang="zh-CN" altLang="en-US" sz="120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2143599951"/>
                  </a:ext>
                </a:extLst>
              </a:tr>
              <a:tr h="151787">
                <a:tc>
                  <a:txBody>
                    <a:bodyPr/>
                    <a:lstStyle/>
                    <a:p>
                      <a:pPr algn="ctr"/>
                      <a:r>
                        <a:rPr lang="en-US" altLang="zh-CN" sz="1200">
                          <a:solidFill>
                            <a:schemeClr val="tx1"/>
                          </a:solidFill>
                        </a:rPr>
                        <a:t>LHS</a:t>
                      </a:r>
                      <a:endParaRPr lang="zh-CN" altLang="en-US" sz="1200">
                        <a:solidFill>
                          <a:schemeClr val="tx1"/>
                        </a:solidFill>
                      </a:endParaRPr>
                    </a:p>
                  </a:txBody>
                  <a:tcPr>
                    <a:solidFill>
                      <a:schemeClr val="accent5">
                        <a:lumMod val="60000"/>
                        <a:lumOff val="40000"/>
                      </a:schemeClr>
                    </a:solidFill>
                  </a:tcPr>
                </a:tc>
                <a:tc>
                  <a:txBody>
                    <a:bodyPr/>
                    <a:lstStyle/>
                    <a:p>
                      <a:pPr algn="ctr"/>
                      <a:r>
                        <a:rPr lang="en-US" altLang="zh-CN" sz="1200">
                          <a:solidFill>
                            <a:schemeClr val="tx1"/>
                          </a:solidFill>
                        </a:rPr>
                        <a:t>EI</a:t>
                      </a:r>
                      <a:endParaRPr lang="zh-CN" altLang="en-US" sz="120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2599313097"/>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5">
                        <a:lumMod val="60000"/>
                        <a:lumOff val="40000"/>
                      </a:schemeClr>
                    </a:solidFill>
                  </a:tcPr>
                </a:tc>
                <a:tc>
                  <a:txBody>
                    <a:bodyPr/>
                    <a:lstStyle/>
                    <a:p>
                      <a:pPr algn="ctr"/>
                      <a:r>
                        <a:rPr lang="en-US" altLang="zh-CN" sz="1200">
                          <a:solidFill>
                            <a:schemeClr val="tx1"/>
                          </a:solidFill>
                        </a:rPr>
                        <a:t>EI</a:t>
                      </a:r>
                      <a:endParaRPr lang="zh-CN" altLang="en-US" sz="120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1888684758"/>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6">
                        <a:lumMod val="60000"/>
                        <a:lumOff val="40000"/>
                      </a:schemeClr>
                    </a:solidFill>
                  </a:tcPr>
                </a:tc>
                <a:tc>
                  <a:txBody>
                    <a:bodyPr/>
                    <a:lstStyle/>
                    <a:p>
                      <a:pPr algn="ctr"/>
                      <a:r>
                        <a:rPr lang="en-US" altLang="zh-CN" sz="1200">
                          <a:solidFill>
                            <a:schemeClr val="tx1"/>
                          </a:solidFill>
                        </a:rPr>
                        <a:t>traEI-a</a:t>
                      </a:r>
                      <a:endParaRPr lang="zh-CN" altLang="en-US" sz="120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2497189382"/>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6">
                        <a:lumMod val="60000"/>
                        <a:lumOff val="40000"/>
                      </a:schemeClr>
                    </a:solidFill>
                  </a:tcPr>
                </a:tc>
                <a:tc>
                  <a:txBody>
                    <a:bodyPr/>
                    <a:lstStyle/>
                    <a:p>
                      <a:pPr algn="ctr"/>
                      <a:r>
                        <a:rPr lang="en-US" altLang="zh-CN" sz="1200">
                          <a:solidFill>
                            <a:schemeClr val="tx1"/>
                          </a:solidFill>
                        </a:rPr>
                        <a:t>traEI-b</a:t>
                      </a:r>
                      <a:endParaRPr lang="zh-CN" altLang="en-US" sz="120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720452517"/>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6">
                        <a:lumMod val="60000"/>
                        <a:lumOff val="40000"/>
                      </a:schemeClr>
                    </a:solidFill>
                  </a:tcPr>
                </a:tc>
                <a:tc>
                  <a:txBody>
                    <a:bodyPr/>
                    <a:lstStyle/>
                    <a:p>
                      <a:pPr algn="ctr"/>
                      <a:r>
                        <a:rPr lang="en-US" altLang="zh-CN" sz="1200">
                          <a:solidFill>
                            <a:schemeClr val="tx1"/>
                          </a:solidFill>
                        </a:rPr>
                        <a:t>traEI-c</a:t>
                      </a:r>
                      <a:endParaRPr lang="zh-CN" altLang="en-US" sz="120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1225588665"/>
                  </a:ext>
                </a:extLst>
              </a:tr>
            </a:tbl>
          </a:graphicData>
        </a:graphic>
      </p:graphicFrame>
    </p:spTree>
    <p:custDataLst>
      <p:tags r:id="rId1"/>
    </p:custDataLst>
    <p:extLst>
      <p:ext uri="{BB962C8B-B14F-4D97-AF65-F5344CB8AC3E}">
        <p14:creationId xmlns:p14="http://schemas.microsoft.com/office/powerpoint/2010/main" val="2347173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E:\研二上\各类总结报告\课题组总结报告\图片2.jpg">
            <a:extLst>
              <a:ext uri="{FF2B5EF4-FFF2-40B4-BE49-F238E27FC236}">
                <a16:creationId xmlns:a16="http://schemas.microsoft.com/office/drawing/2014/main" id="{6135C6D2-2C39-452F-A22E-965BA0FF9C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1082" y="152499"/>
            <a:ext cx="2646363"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D3858AEA-F854-45F8-88D0-942A79804881}"/>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2" name="灯片编号占位符 1">
            <a:extLst>
              <a:ext uri="{FF2B5EF4-FFF2-40B4-BE49-F238E27FC236}">
                <a16:creationId xmlns:a16="http://schemas.microsoft.com/office/drawing/2014/main" id="{8E31FDAC-1A4C-7660-1CF5-C1DC46E08FB1}"/>
              </a:ext>
            </a:extLst>
          </p:cNvPr>
          <p:cNvSpPr>
            <a:spLocks noGrp="1"/>
          </p:cNvSpPr>
          <p:nvPr>
            <p:ph type="sldNum" sz="quarter" idx="12"/>
          </p:nvPr>
        </p:nvSpPr>
        <p:spPr/>
        <p:txBody>
          <a:bodyPr/>
          <a:lstStyle/>
          <a:p>
            <a:fld id="{CE6D0088-E7B1-44B4-B1AB-922CF3440474}" type="slidenum">
              <a:rPr lang="zh-CN" altLang="en-US" smtClean="0">
                <a:latin typeface="Arial" panose="020B0604020202020204" pitchFamily="34" charset="0"/>
                <a:ea typeface="黑体" panose="02010609060101010101" pitchFamily="49" charset="-122"/>
              </a:rPr>
              <a:t>28</a:t>
            </a:fld>
            <a:endParaRPr lang="zh-CN" altLang="en-US">
              <a:latin typeface="Arial" panose="020B0604020202020204" pitchFamily="34" charset="0"/>
              <a:ea typeface="黑体" panose="02010609060101010101" pitchFamily="49" charset="-122"/>
            </a:endParaRPr>
          </a:p>
        </p:txBody>
      </p:sp>
      <p:sp>
        <p:nvSpPr>
          <p:cNvPr id="3" name="文本框 2">
            <a:extLst>
              <a:ext uri="{FF2B5EF4-FFF2-40B4-BE49-F238E27FC236}">
                <a16:creationId xmlns:a16="http://schemas.microsoft.com/office/drawing/2014/main" id="{0501C9A7-B485-E881-9783-91939DC24252}"/>
              </a:ext>
            </a:extLst>
          </p:cNvPr>
          <p:cNvSpPr txBox="1"/>
          <p:nvPr>
            <p:custDataLst>
              <p:tags r:id="rId2"/>
            </p:custDataLst>
          </p:nvPr>
        </p:nvSpPr>
        <p:spPr>
          <a:xfrm>
            <a:off x="185350" y="101873"/>
            <a:ext cx="4708919" cy="780710"/>
          </a:xfrm>
          <a:prstGeom prst="rect">
            <a:avLst/>
          </a:prstGeom>
          <a:noFill/>
        </p:spPr>
        <p:txBody>
          <a:bodyPr wrap="square" rtlCol="0">
            <a:noAutofit/>
          </a:bodyPr>
          <a:lstStyle/>
          <a:p>
            <a:pPr algn="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mn-ea"/>
              </a:rPr>
              <a:t>论文框架</a:t>
            </a:r>
            <a:r>
              <a:rPr lang="en-US" altLang="zh-CN"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mn-ea"/>
              </a:rPr>
              <a:t>---</a:t>
            </a: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材料数据优化</a:t>
            </a:r>
          </a:p>
        </p:txBody>
      </p:sp>
      <p:sp>
        <p:nvSpPr>
          <p:cNvPr id="9" name="文本框 8">
            <a:extLst>
              <a:ext uri="{FF2B5EF4-FFF2-40B4-BE49-F238E27FC236}">
                <a16:creationId xmlns:a16="http://schemas.microsoft.com/office/drawing/2014/main" id="{4DD291CE-8BC2-8FA3-C2F8-9304303BA567}"/>
              </a:ext>
            </a:extLst>
          </p:cNvPr>
          <p:cNvSpPr txBox="1"/>
          <p:nvPr/>
        </p:nvSpPr>
        <p:spPr>
          <a:xfrm>
            <a:off x="2096556" y="912812"/>
            <a:ext cx="8540963" cy="646331"/>
          </a:xfrm>
          <a:prstGeom prst="rect">
            <a:avLst/>
          </a:prstGeom>
          <a:noFill/>
        </p:spPr>
        <p:txBody>
          <a:bodyPr wrap="square">
            <a:spAutoFit/>
          </a:bodyPr>
          <a:lstStyle/>
          <a:p>
            <a:pPr algn="ctr"/>
            <a:r>
              <a:rPr lang="en-US" altLang="zh-CN" sz="1800" b="1">
                <a:latin typeface="Arial" panose="020B0604020202020204" pitchFamily="34" charset="0"/>
                <a:ea typeface="黑体" panose="02010609060101010101" pitchFamily="49" charset="-122"/>
                <a:cs typeface="Arial" panose="020B0604020202020204" pitchFamily="34" charset="0"/>
              </a:rPr>
              <a:t>Reliable Bayesian Optimization of material problems with related data by uniform sampling and transfer learning</a:t>
            </a:r>
          </a:p>
        </p:txBody>
      </p:sp>
      <p:sp>
        <p:nvSpPr>
          <p:cNvPr id="4" name="左大括号 3">
            <a:extLst>
              <a:ext uri="{FF2B5EF4-FFF2-40B4-BE49-F238E27FC236}">
                <a16:creationId xmlns:a16="http://schemas.microsoft.com/office/drawing/2014/main" id="{456D16D2-41C2-676D-BADD-99357BB46458}"/>
              </a:ext>
            </a:extLst>
          </p:cNvPr>
          <p:cNvSpPr/>
          <p:nvPr/>
        </p:nvSpPr>
        <p:spPr>
          <a:xfrm>
            <a:off x="4450885" y="3536375"/>
            <a:ext cx="536183" cy="3128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CE522A0-641C-9B66-7B77-A2F5263C1A58}"/>
              </a:ext>
            </a:extLst>
          </p:cNvPr>
          <p:cNvSpPr txBox="1"/>
          <p:nvPr/>
        </p:nvSpPr>
        <p:spPr>
          <a:xfrm>
            <a:off x="5211966" y="4095071"/>
            <a:ext cx="1623631" cy="461665"/>
          </a:xfrm>
          <a:prstGeom prst="rect">
            <a:avLst/>
          </a:prstGeom>
          <a:noFill/>
        </p:spPr>
        <p:txBody>
          <a:bodyPr wrap="square">
            <a:spAutoFit/>
          </a:bodyPr>
          <a:lstStyle/>
          <a:p>
            <a:pPr algn="ctr"/>
            <a:r>
              <a:rPr lang="zh-CN" altLang="en-US" sz="2400" b="1"/>
              <a:t>钯催化</a:t>
            </a:r>
          </a:p>
        </p:txBody>
      </p:sp>
      <p:sp>
        <p:nvSpPr>
          <p:cNvPr id="7" name="文本框 6">
            <a:extLst>
              <a:ext uri="{FF2B5EF4-FFF2-40B4-BE49-F238E27FC236}">
                <a16:creationId xmlns:a16="http://schemas.microsoft.com/office/drawing/2014/main" id="{0E8679AC-A351-94C2-1955-075D25AED9D6}"/>
              </a:ext>
            </a:extLst>
          </p:cNvPr>
          <p:cNvSpPr txBox="1"/>
          <p:nvPr/>
        </p:nvSpPr>
        <p:spPr>
          <a:xfrm>
            <a:off x="5225704" y="5659364"/>
            <a:ext cx="1623631" cy="461665"/>
          </a:xfrm>
          <a:prstGeom prst="rect">
            <a:avLst/>
          </a:prstGeom>
          <a:noFill/>
        </p:spPr>
        <p:txBody>
          <a:bodyPr wrap="square">
            <a:spAutoFit/>
          </a:bodyPr>
          <a:lstStyle/>
          <a:p>
            <a:pPr algn="ctr"/>
            <a:r>
              <a:rPr lang="zh-CN" altLang="en-US" sz="2400" b="1"/>
              <a:t>合金</a:t>
            </a:r>
          </a:p>
        </p:txBody>
      </p:sp>
      <p:sp>
        <p:nvSpPr>
          <p:cNvPr id="19" name="左大括号 18">
            <a:extLst>
              <a:ext uri="{FF2B5EF4-FFF2-40B4-BE49-F238E27FC236}">
                <a16:creationId xmlns:a16="http://schemas.microsoft.com/office/drawing/2014/main" id="{4568314E-C8AD-EE12-3B9C-F469D43A38B6}"/>
              </a:ext>
            </a:extLst>
          </p:cNvPr>
          <p:cNvSpPr/>
          <p:nvPr/>
        </p:nvSpPr>
        <p:spPr>
          <a:xfrm>
            <a:off x="6866068" y="3810347"/>
            <a:ext cx="536183" cy="10819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AB8AF041-6A35-9725-EE8D-2B5623F70316}"/>
              </a:ext>
            </a:extLst>
          </p:cNvPr>
          <p:cNvSpPr txBox="1"/>
          <p:nvPr/>
        </p:nvSpPr>
        <p:spPr>
          <a:xfrm>
            <a:off x="7402251" y="3896223"/>
            <a:ext cx="2344859" cy="923330"/>
          </a:xfrm>
          <a:prstGeom prst="rect">
            <a:avLst/>
          </a:prstGeom>
          <a:noFill/>
        </p:spPr>
        <p:txBody>
          <a:bodyPr wrap="square">
            <a:spAutoFit/>
          </a:bodyPr>
          <a:lstStyle/>
          <a:p>
            <a:pPr marL="457200" indent="-457200">
              <a:buFont typeface="+mj-lt"/>
              <a:buAutoNum type="arabicPeriod"/>
            </a:pPr>
            <a:r>
              <a:rPr lang="en-US" altLang="zh-CN" b="1"/>
              <a:t>Halide-a</a:t>
            </a:r>
          </a:p>
          <a:p>
            <a:pPr marL="457200" indent="-457200">
              <a:buFont typeface="+mj-lt"/>
              <a:buAutoNum type="arabicPeriod"/>
            </a:pPr>
            <a:r>
              <a:rPr lang="en-US" altLang="zh-CN" b="1"/>
              <a:t>Halide-b</a:t>
            </a:r>
          </a:p>
          <a:p>
            <a:pPr marL="457200" indent="-457200">
              <a:buFont typeface="+mj-lt"/>
              <a:buAutoNum type="arabicPeriod"/>
            </a:pPr>
            <a:r>
              <a:rPr lang="en-US" altLang="zh-CN" b="1"/>
              <a:t>Halide-c </a:t>
            </a:r>
            <a:endParaRPr lang="zh-CN" altLang="en-US" b="1"/>
          </a:p>
        </p:txBody>
      </p:sp>
      <p:cxnSp>
        <p:nvCxnSpPr>
          <p:cNvPr id="21" name="直接箭头连接符 20">
            <a:extLst>
              <a:ext uri="{FF2B5EF4-FFF2-40B4-BE49-F238E27FC236}">
                <a16:creationId xmlns:a16="http://schemas.microsoft.com/office/drawing/2014/main" id="{F03645FF-EED7-25C0-81C0-71DB04C859F4}"/>
              </a:ext>
            </a:extLst>
          </p:cNvPr>
          <p:cNvCxnSpPr>
            <a:cxnSpLocks/>
          </p:cNvCxnSpPr>
          <p:nvPr/>
        </p:nvCxnSpPr>
        <p:spPr>
          <a:xfrm>
            <a:off x="9359949" y="4361557"/>
            <a:ext cx="647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DFED52F-3A2D-B8B2-4D0E-9F6C99128E3A}"/>
              </a:ext>
            </a:extLst>
          </p:cNvPr>
          <p:cNvSpPr txBox="1"/>
          <p:nvPr/>
        </p:nvSpPr>
        <p:spPr>
          <a:xfrm>
            <a:off x="10081177" y="4173290"/>
            <a:ext cx="1623631" cy="369332"/>
          </a:xfrm>
          <a:prstGeom prst="rect">
            <a:avLst/>
          </a:prstGeom>
          <a:noFill/>
        </p:spPr>
        <p:txBody>
          <a:bodyPr wrap="square">
            <a:spAutoFit/>
          </a:bodyPr>
          <a:lstStyle/>
          <a:p>
            <a:r>
              <a:rPr lang="en-US" altLang="zh-CN" b="1"/>
              <a:t>Halide-target</a:t>
            </a:r>
          </a:p>
        </p:txBody>
      </p:sp>
      <p:sp>
        <p:nvSpPr>
          <p:cNvPr id="23" name="左大括号 22">
            <a:extLst>
              <a:ext uri="{FF2B5EF4-FFF2-40B4-BE49-F238E27FC236}">
                <a16:creationId xmlns:a16="http://schemas.microsoft.com/office/drawing/2014/main" id="{2B611B95-B02C-F25D-3E82-16087C2B6B30}"/>
              </a:ext>
            </a:extLst>
          </p:cNvPr>
          <p:cNvSpPr/>
          <p:nvPr/>
        </p:nvSpPr>
        <p:spPr>
          <a:xfrm>
            <a:off x="6866068" y="5349233"/>
            <a:ext cx="536183" cy="10819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9FAA335E-A6C1-2001-655C-BA5760D7EF6C}"/>
              </a:ext>
            </a:extLst>
          </p:cNvPr>
          <p:cNvSpPr txBox="1"/>
          <p:nvPr/>
        </p:nvSpPr>
        <p:spPr>
          <a:xfrm>
            <a:off x="7402251" y="5435109"/>
            <a:ext cx="2344859" cy="923330"/>
          </a:xfrm>
          <a:prstGeom prst="rect">
            <a:avLst/>
          </a:prstGeom>
          <a:noFill/>
        </p:spPr>
        <p:txBody>
          <a:bodyPr wrap="square">
            <a:spAutoFit/>
          </a:bodyPr>
          <a:lstStyle/>
          <a:p>
            <a:pPr marL="457200" indent="-457200">
              <a:buFont typeface="+mj-lt"/>
              <a:buAutoNum type="arabicPeriod"/>
            </a:pPr>
            <a:r>
              <a:rPr lang="en-US" altLang="zh-CN" b="1"/>
              <a:t>Fe</a:t>
            </a:r>
          </a:p>
          <a:p>
            <a:pPr marL="457200" indent="-457200">
              <a:buFont typeface="+mj-lt"/>
              <a:buAutoNum type="arabicPeriod"/>
            </a:pPr>
            <a:r>
              <a:rPr lang="en-US" altLang="zh-CN" b="1"/>
              <a:t>Co</a:t>
            </a:r>
          </a:p>
          <a:p>
            <a:pPr marL="457200" indent="-457200">
              <a:buFont typeface="+mj-lt"/>
              <a:buAutoNum type="arabicPeriod"/>
            </a:pPr>
            <a:r>
              <a:rPr lang="en-US" altLang="zh-CN" b="1"/>
              <a:t>Ni </a:t>
            </a:r>
            <a:endParaRPr lang="zh-CN" altLang="en-US" b="1"/>
          </a:p>
        </p:txBody>
      </p:sp>
      <p:cxnSp>
        <p:nvCxnSpPr>
          <p:cNvPr id="25" name="直接箭头连接符 24">
            <a:extLst>
              <a:ext uri="{FF2B5EF4-FFF2-40B4-BE49-F238E27FC236}">
                <a16:creationId xmlns:a16="http://schemas.microsoft.com/office/drawing/2014/main" id="{ED020655-E1F1-0758-CA21-DE226F7D2CF6}"/>
              </a:ext>
            </a:extLst>
          </p:cNvPr>
          <p:cNvCxnSpPr>
            <a:cxnSpLocks/>
          </p:cNvCxnSpPr>
          <p:nvPr/>
        </p:nvCxnSpPr>
        <p:spPr>
          <a:xfrm>
            <a:off x="9359949" y="5900443"/>
            <a:ext cx="647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2E2B047-DF43-2420-667D-6F5531019A29}"/>
              </a:ext>
            </a:extLst>
          </p:cNvPr>
          <p:cNvSpPr txBox="1"/>
          <p:nvPr/>
        </p:nvSpPr>
        <p:spPr>
          <a:xfrm>
            <a:off x="10081177" y="5712176"/>
            <a:ext cx="1623631" cy="369332"/>
          </a:xfrm>
          <a:prstGeom prst="rect">
            <a:avLst/>
          </a:prstGeom>
          <a:noFill/>
        </p:spPr>
        <p:txBody>
          <a:bodyPr wrap="square">
            <a:spAutoFit/>
          </a:bodyPr>
          <a:lstStyle/>
          <a:p>
            <a:r>
              <a:rPr lang="en-US" altLang="zh-CN" b="1"/>
              <a:t>Ti </a:t>
            </a:r>
          </a:p>
        </p:txBody>
      </p:sp>
      <p:sp>
        <p:nvSpPr>
          <p:cNvPr id="27" name="文本框 26">
            <a:extLst>
              <a:ext uri="{FF2B5EF4-FFF2-40B4-BE49-F238E27FC236}">
                <a16:creationId xmlns:a16="http://schemas.microsoft.com/office/drawing/2014/main" id="{3041A3D1-4EF5-FAC9-0B63-62EC80FDB7E1}"/>
              </a:ext>
            </a:extLst>
          </p:cNvPr>
          <p:cNvSpPr txBox="1"/>
          <p:nvPr/>
        </p:nvSpPr>
        <p:spPr>
          <a:xfrm>
            <a:off x="1612711" y="2035219"/>
            <a:ext cx="2746412" cy="830997"/>
          </a:xfrm>
          <a:prstGeom prst="rect">
            <a:avLst/>
          </a:prstGeom>
          <a:noFill/>
        </p:spPr>
        <p:txBody>
          <a:bodyPr wrap="square">
            <a:spAutoFit/>
          </a:bodyPr>
          <a:lstStyle/>
          <a:p>
            <a:pPr algn="ctr"/>
            <a:r>
              <a:rPr lang="zh-CN" altLang="en-US" sz="2400" b="1"/>
              <a:t>数据集介绍</a:t>
            </a:r>
            <a:endParaRPr lang="en-US" altLang="zh-CN" sz="2400" b="1"/>
          </a:p>
          <a:p>
            <a:pPr algn="ctr"/>
            <a:r>
              <a:rPr lang="zh-CN" altLang="en-US" sz="2400" b="1"/>
              <a:t>（</a:t>
            </a:r>
            <a:r>
              <a:rPr lang="en-US" altLang="zh-CN" sz="2400" b="1"/>
              <a:t>y</a:t>
            </a:r>
            <a:r>
              <a:rPr lang="zh-CN" altLang="en-US" sz="2400" b="1"/>
              <a:t>的分布直方图）</a:t>
            </a:r>
          </a:p>
        </p:txBody>
      </p:sp>
      <p:sp>
        <p:nvSpPr>
          <p:cNvPr id="28" name="左大括号 27">
            <a:extLst>
              <a:ext uri="{FF2B5EF4-FFF2-40B4-BE49-F238E27FC236}">
                <a16:creationId xmlns:a16="http://schemas.microsoft.com/office/drawing/2014/main" id="{67381786-1431-A881-4903-5507A2F75879}"/>
              </a:ext>
            </a:extLst>
          </p:cNvPr>
          <p:cNvSpPr/>
          <p:nvPr/>
        </p:nvSpPr>
        <p:spPr>
          <a:xfrm>
            <a:off x="4358087" y="1929629"/>
            <a:ext cx="536183" cy="10075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A1CBD73-F859-6FE9-CC51-68D9EC30211C}"/>
              </a:ext>
            </a:extLst>
          </p:cNvPr>
          <p:cNvSpPr txBox="1"/>
          <p:nvPr/>
        </p:nvSpPr>
        <p:spPr>
          <a:xfrm>
            <a:off x="5225704" y="1708096"/>
            <a:ext cx="1623631" cy="461665"/>
          </a:xfrm>
          <a:prstGeom prst="rect">
            <a:avLst/>
          </a:prstGeom>
          <a:noFill/>
        </p:spPr>
        <p:txBody>
          <a:bodyPr wrap="square">
            <a:spAutoFit/>
          </a:bodyPr>
          <a:lstStyle/>
          <a:p>
            <a:pPr algn="ctr"/>
            <a:r>
              <a:rPr lang="zh-CN" altLang="en-US" sz="2400" b="1"/>
              <a:t>钯催化</a:t>
            </a:r>
          </a:p>
        </p:txBody>
      </p:sp>
      <p:sp>
        <p:nvSpPr>
          <p:cNvPr id="30" name="文本框 29">
            <a:extLst>
              <a:ext uri="{FF2B5EF4-FFF2-40B4-BE49-F238E27FC236}">
                <a16:creationId xmlns:a16="http://schemas.microsoft.com/office/drawing/2014/main" id="{2D40F2C7-E26A-0A5A-DFD7-72E264FF24E7}"/>
              </a:ext>
            </a:extLst>
          </p:cNvPr>
          <p:cNvSpPr txBox="1"/>
          <p:nvPr/>
        </p:nvSpPr>
        <p:spPr>
          <a:xfrm>
            <a:off x="5184791" y="2728628"/>
            <a:ext cx="1623631" cy="461665"/>
          </a:xfrm>
          <a:prstGeom prst="rect">
            <a:avLst/>
          </a:prstGeom>
          <a:noFill/>
        </p:spPr>
        <p:txBody>
          <a:bodyPr wrap="square">
            <a:spAutoFit/>
          </a:bodyPr>
          <a:lstStyle/>
          <a:p>
            <a:pPr algn="ctr"/>
            <a:r>
              <a:rPr lang="zh-CN" altLang="en-US" sz="2400" b="1"/>
              <a:t>合金</a:t>
            </a:r>
          </a:p>
        </p:txBody>
      </p:sp>
      <p:pic>
        <p:nvPicPr>
          <p:cNvPr id="33" name="图片 32">
            <a:extLst>
              <a:ext uri="{FF2B5EF4-FFF2-40B4-BE49-F238E27FC236}">
                <a16:creationId xmlns:a16="http://schemas.microsoft.com/office/drawing/2014/main" id="{92B3246A-E568-33C0-8E66-516C06EA6681}"/>
              </a:ext>
            </a:extLst>
          </p:cNvPr>
          <p:cNvPicPr>
            <a:picLocks noChangeAspect="1"/>
          </p:cNvPicPr>
          <p:nvPr/>
        </p:nvPicPr>
        <p:blipFill>
          <a:blip r:embed="rId6"/>
          <a:stretch>
            <a:fillRect/>
          </a:stretch>
        </p:blipFill>
        <p:spPr>
          <a:xfrm>
            <a:off x="6976416" y="1943155"/>
            <a:ext cx="4006199" cy="1081929"/>
          </a:xfrm>
          <a:prstGeom prst="rect">
            <a:avLst/>
          </a:prstGeom>
        </p:spPr>
      </p:pic>
      <p:graphicFrame>
        <p:nvGraphicFramePr>
          <p:cNvPr id="8" name="表格 7">
            <a:extLst>
              <a:ext uri="{FF2B5EF4-FFF2-40B4-BE49-F238E27FC236}">
                <a16:creationId xmlns:a16="http://schemas.microsoft.com/office/drawing/2014/main" id="{3ADC0E82-A8FB-D344-8668-50C7F333CC0F}"/>
              </a:ext>
            </a:extLst>
          </p:cNvPr>
          <p:cNvGraphicFramePr>
            <a:graphicFrameLocks noGrp="1"/>
          </p:cNvGraphicFramePr>
          <p:nvPr/>
        </p:nvGraphicFramePr>
        <p:xfrm>
          <a:off x="269349" y="4253570"/>
          <a:ext cx="3397074" cy="2377440"/>
        </p:xfrm>
        <a:graphic>
          <a:graphicData uri="http://schemas.openxmlformats.org/drawingml/2006/table">
            <a:tbl>
              <a:tblPr firstRow="1" bandRow="1">
                <a:tableStyleId>{5C22544A-7EE6-4342-B048-85BDC9FD1C3A}</a:tableStyleId>
              </a:tblPr>
              <a:tblGrid>
                <a:gridCol w="1698537">
                  <a:extLst>
                    <a:ext uri="{9D8B030D-6E8A-4147-A177-3AD203B41FA5}">
                      <a16:colId xmlns:a16="http://schemas.microsoft.com/office/drawing/2014/main" val="335939020"/>
                    </a:ext>
                  </a:extLst>
                </a:gridCol>
                <a:gridCol w="1698537">
                  <a:extLst>
                    <a:ext uri="{9D8B030D-6E8A-4147-A177-3AD203B41FA5}">
                      <a16:colId xmlns:a16="http://schemas.microsoft.com/office/drawing/2014/main" val="2949729674"/>
                    </a:ext>
                  </a:extLst>
                </a:gridCol>
              </a:tblGrid>
              <a:tr h="262177">
                <a:tc>
                  <a:txBody>
                    <a:bodyPr/>
                    <a:lstStyle/>
                    <a:p>
                      <a:pPr algn="ctr"/>
                      <a:r>
                        <a:rPr lang="zh-CN" altLang="en-US" sz="1200"/>
                        <a:t>初始阶段</a:t>
                      </a:r>
                      <a:endParaRPr lang="en-US" altLang="zh-CN" sz="1200"/>
                    </a:p>
                    <a:p>
                      <a:pPr algn="ctr"/>
                      <a:r>
                        <a:rPr lang="zh-CN" altLang="en-US" sz="1200"/>
                        <a:t>（待定）</a:t>
                      </a:r>
                    </a:p>
                  </a:txBody>
                  <a:tcPr/>
                </a:tc>
                <a:tc>
                  <a:txBody>
                    <a:bodyPr/>
                    <a:lstStyle/>
                    <a:p>
                      <a:pPr algn="ctr"/>
                      <a:r>
                        <a:rPr lang="zh-CN" altLang="en-US" sz="1200"/>
                        <a:t>优化阶段</a:t>
                      </a:r>
                      <a:endParaRPr lang="en-US" altLang="zh-CN" sz="1200"/>
                    </a:p>
                    <a:p>
                      <a:pPr algn="ctr"/>
                      <a:r>
                        <a:rPr lang="zh-CN" altLang="en-US" sz="1200"/>
                        <a:t>（待定）</a:t>
                      </a:r>
                    </a:p>
                  </a:txBody>
                  <a:tcPr/>
                </a:tc>
                <a:extLst>
                  <a:ext uri="{0D108BD9-81ED-4DB2-BD59-A6C34878D82A}">
                    <a16:rowId xmlns:a16="http://schemas.microsoft.com/office/drawing/2014/main" val="204641795"/>
                  </a:ext>
                </a:extLst>
              </a:tr>
              <a:tr h="1517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RDM</a:t>
                      </a:r>
                      <a:endParaRPr lang="zh-CN" altLang="en-US" sz="12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RDM</a:t>
                      </a:r>
                      <a:endParaRPr lang="zh-CN" altLang="en-US" sz="1200">
                        <a:solidFill>
                          <a:schemeClr val="tx1"/>
                        </a:solidFill>
                      </a:endParaRPr>
                    </a:p>
                  </a:txBody>
                  <a:tcPr/>
                </a:tc>
                <a:extLst>
                  <a:ext uri="{0D108BD9-81ED-4DB2-BD59-A6C34878D82A}">
                    <a16:rowId xmlns:a16="http://schemas.microsoft.com/office/drawing/2014/main" val="2777627446"/>
                  </a:ext>
                </a:extLst>
              </a:tr>
              <a:tr h="151787">
                <a:tc>
                  <a:txBody>
                    <a:bodyPr/>
                    <a:lstStyle/>
                    <a:p>
                      <a:pPr algn="ctr"/>
                      <a:r>
                        <a:rPr lang="en-US" altLang="zh-CN" sz="1200">
                          <a:solidFill>
                            <a:schemeClr val="tx1"/>
                          </a:solidFill>
                        </a:rPr>
                        <a:t>RDM</a:t>
                      </a:r>
                      <a:endParaRPr lang="zh-CN" altLang="en-US" sz="1200">
                        <a:solidFill>
                          <a:schemeClr val="tx1"/>
                        </a:solidFill>
                      </a:endParaRPr>
                    </a:p>
                  </a:txBody>
                  <a:tcPr>
                    <a:solidFill>
                      <a:schemeClr val="accent5">
                        <a:lumMod val="60000"/>
                        <a:lumOff val="40000"/>
                      </a:schemeClr>
                    </a:solidFill>
                  </a:tcPr>
                </a:tc>
                <a:tc>
                  <a:txBody>
                    <a:bodyPr/>
                    <a:lstStyle/>
                    <a:p>
                      <a:pPr algn="ctr"/>
                      <a:r>
                        <a:rPr lang="en-US" altLang="zh-CN" sz="1200">
                          <a:solidFill>
                            <a:schemeClr val="tx1"/>
                          </a:solidFill>
                        </a:rPr>
                        <a:t>EI</a:t>
                      </a:r>
                      <a:endParaRPr lang="zh-CN" altLang="en-US" sz="120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2143599951"/>
                  </a:ext>
                </a:extLst>
              </a:tr>
              <a:tr h="151787">
                <a:tc>
                  <a:txBody>
                    <a:bodyPr/>
                    <a:lstStyle/>
                    <a:p>
                      <a:pPr algn="ctr"/>
                      <a:r>
                        <a:rPr lang="en-US" altLang="zh-CN" sz="1200">
                          <a:solidFill>
                            <a:schemeClr val="tx1"/>
                          </a:solidFill>
                        </a:rPr>
                        <a:t>LHS</a:t>
                      </a:r>
                      <a:endParaRPr lang="zh-CN" altLang="en-US" sz="1200">
                        <a:solidFill>
                          <a:schemeClr val="tx1"/>
                        </a:solidFill>
                      </a:endParaRPr>
                    </a:p>
                  </a:txBody>
                  <a:tcPr>
                    <a:solidFill>
                      <a:schemeClr val="accent5">
                        <a:lumMod val="60000"/>
                        <a:lumOff val="40000"/>
                      </a:schemeClr>
                    </a:solidFill>
                  </a:tcPr>
                </a:tc>
                <a:tc>
                  <a:txBody>
                    <a:bodyPr/>
                    <a:lstStyle/>
                    <a:p>
                      <a:pPr algn="ctr"/>
                      <a:r>
                        <a:rPr lang="en-US" altLang="zh-CN" sz="1200">
                          <a:solidFill>
                            <a:schemeClr val="tx1"/>
                          </a:solidFill>
                        </a:rPr>
                        <a:t>EI</a:t>
                      </a:r>
                      <a:endParaRPr lang="zh-CN" altLang="en-US" sz="120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2599313097"/>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5">
                        <a:lumMod val="60000"/>
                        <a:lumOff val="40000"/>
                      </a:schemeClr>
                    </a:solidFill>
                  </a:tcPr>
                </a:tc>
                <a:tc>
                  <a:txBody>
                    <a:bodyPr/>
                    <a:lstStyle/>
                    <a:p>
                      <a:pPr algn="ctr"/>
                      <a:r>
                        <a:rPr lang="en-US" altLang="zh-CN" sz="1200">
                          <a:solidFill>
                            <a:schemeClr val="tx1"/>
                          </a:solidFill>
                        </a:rPr>
                        <a:t>EI</a:t>
                      </a:r>
                      <a:endParaRPr lang="zh-CN" altLang="en-US" sz="120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1888684758"/>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6">
                        <a:lumMod val="60000"/>
                        <a:lumOff val="40000"/>
                      </a:schemeClr>
                    </a:solidFill>
                  </a:tcPr>
                </a:tc>
                <a:tc>
                  <a:txBody>
                    <a:bodyPr/>
                    <a:lstStyle/>
                    <a:p>
                      <a:pPr algn="ctr"/>
                      <a:r>
                        <a:rPr lang="en-US" altLang="zh-CN" sz="1200">
                          <a:solidFill>
                            <a:schemeClr val="tx1"/>
                          </a:solidFill>
                        </a:rPr>
                        <a:t>traEI-a</a:t>
                      </a:r>
                      <a:endParaRPr lang="zh-CN" altLang="en-US" sz="120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2497189382"/>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6">
                        <a:lumMod val="60000"/>
                        <a:lumOff val="40000"/>
                      </a:schemeClr>
                    </a:solidFill>
                  </a:tcPr>
                </a:tc>
                <a:tc>
                  <a:txBody>
                    <a:bodyPr/>
                    <a:lstStyle/>
                    <a:p>
                      <a:pPr algn="ctr"/>
                      <a:r>
                        <a:rPr lang="en-US" altLang="zh-CN" sz="1200">
                          <a:solidFill>
                            <a:schemeClr val="tx1"/>
                          </a:solidFill>
                        </a:rPr>
                        <a:t>traEI-b</a:t>
                      </a:r>
                      <a:endParaRPr lang="zh-CN" altLang="en-US" sz="120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720452517"/>
                  </a:ext>
                </a:extLst>
              </a:tr>
              <a:tr h="151787">
                <a:tc>
                  <a:txBody>
                    <a:bodyPr/>
                    <a:lstStyle/>
                    <a:p>
                      <a:pPr algn="ctr"/>
                      <a:r>
                        <a:rPr lang="en-US" altLang="zh-CN" sz="1200">
                          <a:solidFill>
                            <a:schemeClr val="tx1"/>
                          </a:solidFill>
                        </a:rPr>
                        <a:t>SE</a:t>
                      </a:r>
                      <a:endParaRPr lang="zh-CN" altLang="en-US" sz="1200">
                        <a:solidFill>
                          <a:schemeClr val="tx1"/>
                        </a:solidFill>
                      </a:endParaRPr>
                    </a:p>
                  </a:txBody>
                  <a:tcPr>
                    <a:solidFill>
                      <a:schemeClr val="accent6">
                        <a:lumMod val="60000"/>
                        <a:lumOff val="40000"/>
                      </a:schemeClr>
                    </a:solidFill>
                  </a:tcPr>
                </a:tc>
                <a:tc>
                  <a:txBody>
                    <a:bodyPr/>
                    <a:lstStyle/>
                    <a:p>
                      <a:pPr algn="ctr"/>
                      <a:r>
                        <a:rPr lang="en-US" altLang="zh-CN" sz="1200">
                          <a:solidFill>
                            <a:schemeClr val="tx1"/>
                          </a:solidFill>
                        </a:rPr>
                        <a:t>traEI-c</a:t>
                      </a:r>
                      <a:endParaRPr lang="zh-CN" altLang="en-US" sz="120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1225588665"/>
                  </a:ext>
                </a:extLst>
              </a:tr>
            </a:tbl>
          </a:graphicData>
        </a:graphic>
      </p:graphicFrame>
    </p:spTree>
    <p:custDataLst>
      <p:tags r:id="rId1"/>
    </p:custDataLst>
    <p:extLst>
      <p:ext uri="{BB962C8B-B14F-4D97-AF65-F5344CB8AC3E}">
        <p14:creationId xmlns:p14="http://schemas.microsoft.com/office/powerpoint/2010/main" val="1323093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E:\研二上\各类总结报告\课题组总结报告\图片2.jpg">
            <a:extLst>
              <a:ext uri="{FF2B5EF4-FFF2-40B4-BE49-F238E27FC236}">
                <a16:creationId xmlns:a16="http://schemas.microsoft.com/office/drawing/2014/main" id="{E37321BB-DEE7-C775-5B92-2DB7C1FB68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5637" y="182000"/>
            <a:ext cx="2646363"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8C98036E-A3C2-BA41-8BB6-2CDA169A78B2}"/>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10" name="文本框 9">
            <a:extLst>
              <a:ext uri="{FF2B5EF4-FFF2-40B4-BE49-F238E27FC236}">
                <a16:creationId xmlns:a16="http://schemas.microsoft.com/office/drawing/2014/main" id="{B267A830-A632-5682-F59F-AAD0B3903060}"/>
              </a:ext>
            </a:extLst>
          </p:cNvPr>
          <p:cNvSpPr txBox="1"/>
          <p:nvPr>
            <p:custDataLst>
              <p:tags r:id="rId1"/>
            </p:custDataLst>
          </p:nvPr>
        </p:nvSpPr>
        <p:spPr>
          <a:xfrm>
            <a:off x="34290" y="5599"/>
            <a:ext cx="2646363" cy="780710"/>
          </a:xfrm>
          <a:prstGeom prst="rect">
            <a:avLst/>
          </a:prstGeom>
          <a:noFill/>
        </p:spPr>
        <p:txBody>
          <a:bodyPr wrap="square" rtlCol="0">
            <a:noAutofit/>
          </a:bodyPr>
          <a:lstStyle/>
          <a:p>
            <a:pPr algn="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参考论文题目</a:t>
            </a:r>
          </a:p>
        </p:txBody>
      </p:sp>
      <p:graphicFrame>
        <p:nvGraphicFramePr>
          <p:cNvPr id="3" name="表格 2">
            <a:extLst>
              <a:ext uri="{FF2B5EF4-FFF2-40B4-BE49-F238E27FC236}">
                <a16:creationId xmlns:a16="http://schemas.microsoft.com/office/drawing/2014/main" id="{3C871240-BFF3-B2A8-22EA-3160814E585F}"/>
              </a:ext>
            </a:extLst>
          </p:cNvPr>
          <p:cNvGraphicFramePr>
            <a:graphicFrameLocks noGrp="1"/>
          </p:cNvGraphicFramePr>
          <p:nvPr/>
        </p:nvGraphicFramePr>
        <p:xfrm>
          <a:off x="221974" y="1057520"/>
          <a:ext cx="11748052" cy="5618480"/>
        </p:xfrm>
        <a:graphic>
          <a:graphicData uri="http://schemas.openxmlformats.org/drawingml/2006/table">
            <a:tbl>
              <a:tblPr firstRow="1" bandRow="1">
                <a:tableStyleId>{5C22544A-7EE6-4342-B048-85BDC9FD1C3A}</a:tableStyleId>
              </a:tblPr>
              <a:tblGrid>
                <a:gridCol w="705678">
                  <a:extLst>
                    <a:ext uri="{9D8B030D-6E8A-4147-A177-3AD203B41FA5}">
                      <a16:colId xmlns:a16="http://schemas.microsoft.com/office/drawing/2014/main" val="1169350872"/>
                    </a:ext>
                  </a:extLst>
                </a:gridCol>
                <a:gridCol w="4313582">
                  <a:extLst>
                    <a:ext uri="{9D8B030D-6E8A-4147-A177-3AD203B41FA5}">
                      <a16:colId xmlns:a16="http://schemas.microsoft.com/office/drawing/2014/main" val="3463189649"/>
                    </a:ext>
                  </a:extLst>
                </a:gridCol>
                <a:gridCol w="6728792">
                  <a:extLst>
                    <a:ext uri="{9D8B030D-6E8A-4147-A177-3AD203B41FA5}">
                      <a16:colId xmlns:a16="http://schemas.microsoft.com/office/drawing/2014/main" val="1476566129"/>
                    </a:ext>
                  </a:extLst>
                </a:gridCol>
              </a:tblGrid>
              <a:tr h="370840">
                <a:tc>
                  <a:txBody>
                    <a:bodyPr/>
                    <a:lstStyle/>
                    <a:p>
                      <a:pPr algn="ctr"/>
                      <a:r>
                        <a:rPr lang="zh-CN" altLang="en-US"/>
                        <a:t>编号</a:t>
                      </a:r>
                    </a:p>
                  </a:txBody>
                  <a:tcPr anchor="ctr"/>
                </a:tc>
                <a:tc>
                  <a:txBody>
                    <a:bodyPr/>
                    <a:lstStyle/>
                    <a:p>
                      <a:pPr algn="ctr"/>
                      <a:r>
                        <a:rPr lang="zh-CN" altLang="en-US"/>
                        <a:t>中文</a:t>
                      </a:r>
                    </a:p>
                  </a:txBody>
                  <a:tcPr anchor="ctr"/>
                </a:tc>
                <a:tc>
                  <a:txBody>
                    <a:bodyPr/>
                    <a:lstStyle/>
                    <a:p>
                      <a:pPr algn="ctr"/>
                      <a:r>
                        <a:rPr lang="zh-CN" altLang="en-US"/>
                        <a:t>英文</a:t>
                      </a:r>
                    </a:p>
                  </a:txBody>
                  <a:tcPr anchor="ctr"/>
                </a:tc>
                <a:extLst>
                  <a:ext uri="{0D108BD9-81ED-4DB2-BD59-A6C34878D82A}">
                    <a16:rowId xmlns:a16="http://schemas.microsoft.com/office/drawing/2014/main" val="3657369029"/>
                  </a:ext>
                </a:extLst>
              </a:tr>
              <a:tr h="370840">
                <a:tc>
                  <a:txBody>
                    <a:bodyPr/>
                    <a:lstStyle/>
                    <a:p>
                      <a:pPr algn="ctr"/>
                      <a:r>
                        <a:rPr lang="en-US" altLang="zh-CN"/>
                        <a:t>1</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基于跨材料迁移学习的</a:t>
                      </a:r>
                      <a:endParaRPr lang="en-US" altLang="zh-CN" sz="1600" b="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高温钛合金蠕变断裂寿命预测</a:t>
                      </a:r>
                      <a:endParaRPr lang="en-US" altLang="zh-CN" sz="1600" b="0"/>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a:t>Creep rupture life prediction of high-temperature titanium alloy using cross-material transfer learning</a:t>
                      </a:r>
                      <a:endParaRPr lang="zh-CN" altLang="en-US" sz="1600" b="0"/>
                    </a:p>
                  </a:txBody>
                  <a:tcPr anchor="ctr">
                    <a:solidFill>
                      <a:schemeClr val="accent3"/>
                    </a:solidFill>
                  </a:tcPr>
                </a:tc>
                <a:extLst>
                  <a:ext uri="{0D108BD9-81ED-4DB2-BD59-A6C34878D82A}">
                    <a16:rowId xmlns:a16="http://schemas.microsoft.com/office/drawing/2014/main" val="2498191009"/>
                  </a:ext>
                </a:extLst>
              </a:tr>
              <a:tr h="370840">
                <a:tc>
                  <a:txBody>
                    <a:bodyPr/>
                    <a:lstStyle/>
                    <a:p>
                      <a:pPr algn="ctr"/>
                      <a:r>
                        <a:rPr lang="en-US" altLang="zh-CN"/>
                        <a:t>2</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基于自动机器学习的</a:t>
                      </a:r>
                      <a:endParaRPr lang="en-US" altLang="zh-CN" sz="1600" b="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镍基单晶高温合金蠕变断裂寿命预测</a:t>
                      </a:r>
                      <a:endParaRPr lang="en-US" altLang="zh-CN" sz="1600" b="0"/>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a:t>Creep rupture life predictions for Ni-based single crystal superalloys with automated machine learning</a:t>
                      </a:r>
                      <a:endParaRPr lang="zh-CN" altLang="en-US" sz="1600" b="0"/>
                    </a:p>
                  </a:txBody>
                  <a:tcPr anchor="ctr">
                    <a:solidFill>
                      <a:schemeClr val="accent3"/>
                    </a:solidFill>
                  </a:tcPr>
                </a:tc>
                <a:extLst>
                  <a:ext uri="{0D108BD9-81ED-4DB2-BD59-A6C34878D82A}">
                    <a16:rowId xmlns:a16="http://schemas.microsoft.com/office/drawing/2014/main" val="1599194988"/>
                  </a:ext>
                </a:extLst>
              </a:tr>
              <a:tr h="370840">
                <a:tc>
                  <a:txBody>
                    <a:bodyPr/>
                    <a:lstStyle/>
                    <a:p>
                      <a:pPr algn="ctr"/>
                      <a:r>
                        <a:rPr lang="en-US" altLang="zh-CN"/>
                        <a:t>3</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序列学习在钙钛矿太阳能电池</a:t>
                      </a:r>
                      <a:endParaRPr lang="en-US" altLang="zh-CN" sz="1600" b="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高维优化中的应用</a:t>
                      </a:r>
                      <a:endParaRPr lang="en-US" altLang="zh-CN" sz="1600" b="0"/>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a:t>Lessons Learnt from Applying Sequential Learning in High-Dimensional Optimization of Perovskite Solar Cells</a:t>
                      </a:r>
                      <a:endParaRPr lang="zh-CN" altLang="en-US" sz="1600" b="0"/>
                    </a:p>
                  </a:txBody>
                  <a:tcPr anchor="ctr">
                    <a:solidFill>
                      <a:schemeClr val="accent1">
                        <a:lumMod val="40000"/>
                        <a:lumOff val="60000"/>
                      </a:schemeClr>
                    </a:solidFill>
                  </a:tcPr>
                </a:tc>
                <a:extLst>
                  <a:ext uri="{0D108BD9-81ED-4DB2-BD59-A6C34878D82A}">
                    <a16:rowId xmlns:a16="http://schemas.microsoft.com/office/drawing/2014/main" val="3266188327"/>
                  </a:ext>
                </a:extLst>
              </a:tr>
              <a:tr h="370840">
                <a:tc>
                  <a:txBody>
                    <a:bodyPr/>
                    <a:lstStyle/>
                    <a:p>
                      <a:pPr algn="ctr"/>
                      <a:r>
                        <a:rPr lang="en-US" altLang="zh-CN"/>
                        <a:t>4</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具有知识约束的机器学习在露天钙钛矿太阳能电池制造过程优化中的应用</a:t>
                      </a:r>
                      <a:endParaRPr lang="en-US" altLang="zh-CN" sz="1600" b="0"/>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a:t>Machine learning with knowledge constraints for process optimization of open-air perovskite solar cell manufacturing</a:t>
                      </a:r>
                      <a:endParaRPr lang="zh-CN" altLang="en-US" sz="1600" b="0"/>
                    </a:p>
                  </a:txBody>
                  <a:tcPr anchor="ctr">
                    <a:solidFill>
                      <a:schemeClr val="accent1">
                        <a:lumMod val="40000"/>
                        <a:lumOff val="60000"/>
                      </a:schemeClr>
                    </a:solidFill>
                  </a:tcPr>
                </a:tc>
                <a:extLst>
                  <a:ext uri="{0D108BD9-81ED-4DB2-BD59-A6C34878D82A}">
                    <a16:rowId xmlns:a16="http://schemas.microsoft.com/office/drawing/2014/main" val="3624185561"/>
                  </a:ext>
                </a:extLst>
              </a:tr>
              <a:tr h="370840">
                <a:tc>
                  <a:txBody>
                    <a:bodyPr/>
                    <a:lstStyle/>
                    <a:p>
                      <a:pPr algn="ctr"/>
                      <a:r>
                        <a:rPr lang="en-US" altLang="zh-CN"/>
                        <a:t>5</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为自动驾驶实验室的数据驱动实验规划配备语义记忆：化学反应优化中的迁移学习案例研究</a:t>
                      </a:r>
                      <a:endParaRPr lang="en-US" altLang="zh-CN" sz="1600" b="0"/>
                    </a:p>
                  </a:txBody>
                  <a:tcPr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a:t>Equipping data-driven experiment planning for Self-driving Laboratories withsemantic memory: case studies of transfer learning in chemical reaction optimization</a:t>
                      </a:r>
                      <a:endParaRPr lang="zh-CN" altLang="en-US" sz="1600" b="0"/>
                    </a:p>
                  </a:txBody>
                  <a:tcPr anchor="ctr">
                    <a:solidFill>
                      <a:schemeClr val="accent6">
                        <a:lumMod val="40000"/>
                        <a:lumOff val="60000"/>
                      </a:schemeClr>
                    </a:solidFill>
                  </a:tcPr>
                </a:tc>
                <a:extLst>
                  <a:ext uri="{0D108BD9-81ED-4DB2-BD59-A6C34878D82A}">
                    <a16:rowId xmlns:a16="http://schemas.microsoft.com/office/drawing/2014/main" val="148692210"/>
                  </a:ext>
                </a:extLst>
              </a:tr>
              <a:tr h="370840">
                <a:tc>
                  <a:txBody>
                    <a:bodyPr/>
                    <a:lstStyle/>
                    <a:p>
                      <a:pPr algn="ctr"/>
                      <a:r>
                        <a:rPr lang="en-US" altLang="zh-CN"/>
                        <a:t>6</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使用排序加权高斯过程集成的</a:t>
                      </a:r>
                      <a:endParaRPr lang="en-US" altLang="zh-CN" sz="1600" b="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可扩展元学习贝叶斯优化</a:t>
                      </a:r>
                      <a:endParaRPr lang="en-US" altLang="zh-CN" sz="1600" b="0"/>
                    </a:p>
                  </a:txBody>
                  <a:tcPr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a:t>Scalable Meta-Learning for Bayesian Optimization using Ranking-Weighted Gaussian Process Ensembles</a:t>
                      </a:r>
                      <a:endParaRPr lang="zh-CN" altLang="en-US" sz="1600" b="0"/>
                    </a:p>
                  </a:txBody>
                  <a:tcPr anchor="ctr">
                    <a:solidFill>
                      <a:schemeClr val="accent6">
                        <a:lumMod val="40000"/>
                        <a:lumOff val="60000"/>
                      </a:schemeClr>
                    </a:solidFill>
                  </a:tcPr>
                </a:tc>
                <a:extLst>
                  <a:ext uri="{0D108BD9-81ED-4DB2-BD59-A6C34878D82A}">
                    <a16:rowId xmlns:a16="http://schemas.microsoft.com/office/drawing/2014/main" val="352159704"/>
                  </a:ext>
                </a:extLst>
              </a:tr>
              <a:tr h="370840">
                <a:tc>
                  <a:txBody>
                    <a:bodyPr/>
                    <a:lstStyle/>
                    <a:p>
                      <a:pPr algn="ctr"/>
                      <a:r>
                        <a:rPr lang="en-US" altLang="zh-CN"/>
                        <a:t>7</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贝叶斯优化中迁移学习的元学习获取函数</a:t>
                      </a:r>
                      <a:endParaRPr lang="en-US" altLang="zh-CN" sz="1600" b="0"/>
                    </a:p>
                  </a:txBody>
                  <a:tcPr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a:t>Meta-learning Acquisition Functions For Transfer Learning In Bayesian Optimization</a:t>
                      </a:r>
                      <a:endParaRPr lang="zh-CN" altLang="en-US" sz="1600" b="0"/>
                    </a:p>
                  </a:txBody>
                  <a:tcPr anchor="ctr">
                    <a:solidFill>
                      <a:schemeClr val="accent6">
                        <a:lumMod val="40000"/>
                        <a:lumOff val="60000"/>
                      </a:schemeClr>
                    </a:solidFill>
                  </a:tcPr>
                </a:tc>
                <a:extLst>
                  <a:ext uri="{0D108BD9-81ED-4DB2-BD59-A6C34878D82A}">
                    <a16:rowId xmlns:a16="http://schemas.microsoft.com/office/drawing/2014/main" val="908867142"/>
                  </a:ext>
                </a:extLst>
              </a:tr>
              <a:tr h="370840">
                <a:tc>
                  <a:txBody>
                    <a:bodyPr/>
                    <a:lstStyle/>
                    <a:p>
                      <a:pPr algn="ctr"/>
                      <a:r>
                        <a:rPr lang="en-US" altLang="zh-CN"/>
                        <a:t>8</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基于缩放记忆初始化的</a:t>
                      </a:r>
                      <a:endParaRPr lang="en-US" altLang="zh-CN" sz="1600" b="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t>快速贝叶斯优化大海捞针问题</a:t>
                      </a:r>
                      <a:endParaRPr lang="en-US" altLang="zh-CN" sz="1600" b="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a:t>Fast Bayesian Optimization Of Needle-in-a-haystack Problems Using Zooming Memory-based Initialization</a:t>
                      </a:r>
                      <a:endParaRPr lang="zh-CN" altLang="en-US" sz="1600" b="0"/>
                    </a:p>
                  </a:txBody>
                  <a:tcPr anchor="ctr"/>
                </a:tc>
                <a:extLst>
                  <a:ext uri="{0D108BD9-81ED-4DB2-BD59-A6C34878D82A}">
                    <a16:rowId xmlns:a16="http://schemas.microsoft.com/office/drawing/2014/main" val="1718566854"/>
                  </a:ext>
                </a:extLst>
              </a:tr>
              <a:tr h="370840">
                <a:tc>
                  <a:txBody>
                    <a:bodyPr/>
                    <a:lstStyle/>
                    <a:p>
                      <a:pPr algn="ct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600" b="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0"/>
                    </a:p>
                  </a:txBody>
                  <a:tcPr anchor="ctr"/>
                </a:tc>
                <a:extLst>
                  <a:ext uri="{0D108BD9-81ED-4DB2-BD59-A6C34878D82A}">
                    <a16:rowId xmlns:a16="http://schemas.microsoft.com/office/drawing/2014/main" val="3971318799"/>
                  </a:ext>
                </a:extLst>
              </a:tr>
            </a:tbl>
          </a:graphicData>
        </a:graphic>
      </p:graphicFrame>
    </p:spTree>
    <p:extLst>
      <p:ext uri="{BB962C8B-B14F-4D97-AF65-F5344CB8AC3E}">
        <p14:creationId xmlns:p14="http://schemas.microsoft.com/office/powerpoint/2010/main" val="64701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0B61E38-FB8F-BCA1-C401-34699F7F01FC}"/>
              </a:ext>
            </a:extLst>
          </p:cNvPr>
          <p:cNvSpPr>
            <a:spLocks noGrp="1"/>
          </p:cNvSpPr>
          <p:nvPr>
            <p:ph type="sldNum" sz="quarter" idx="12"/>
          </p:nvPr>
        </p:nvSpPr>
        <p:spPr/>
        <p:txBody>
          <a:bodyPr/>
          <a:lstStyle/>
          <a:p>
            <a:fld id="{CE6D0088-E7B1-44B4-B1AB-922CF3440474}" type="slidenum">
              <a:rPr lang="zh-CN" altLang="en-US" smtClean="0"/>
              <a:t>3</a:t>
            </a:fld>
            <a:endParaRPr lang="zh-CN" altLang="en-US"/>
          </a:p>
        </p:txBody>
      </p:sp>
      <p:sp>
        <p:nvSpPr>
          <p:cNvPr id="5" name="文本框 4">
            <a:extLst>
              <a:ext uri="{FF2B5EF4-FFF2-40B4-BE49-F238E27FC236}">
                <a16:creationId xmlns:a16="http://schemas.microsoft.com/office/drawing/2014/main" id="{6636D048-0285-2758-83AA-80E545D3F749}"/>
              </a:ext>
            </a:extLst>
          </p:cNvPr>
          <p:cNvSpPr txBox="1"/>
          <p:nvPr/>
        </p:nvSpPr>
        <p:spPr>
          <a:xfrm>
            <a:off x="0" y="1140188"/>
            <a:ext cx="1993743" cy="338554"/>
          </a:xfrm>
          <a:prstGeom prst="rect">
            <a:avLst/>
          </a:prstGeom>
          <a:noFill/>
        </p:spPr>
        <p:txBody>
          <a:bodyPr wrap="square">
            <a:spAutoFit/>
          </a:bodyPr>
          <a:lstStyle/>
          <a:p>
            <a:pPr algn="ctr"/>
            <a:r>
              <a:rPr lang="en-US" altLang="zh-CN" sz="1600" b="1">
                <a:latin typeface="Arial" panose="020B0604020202020204" pitchFamily="34" charset="0"/>
                <a:ea typeface="黑体" panose="02010609060101010101" pitchFamily="49" charset="-122"/>
                <a:cs typeface="Arial" panose="020B0604020202020204" pitchFamily="34" charset="0"/>
              </a:rPr>
              <a:t>A </a:t>
            </a:r>
          </a:p>
        </p:txBody>
      </p:sp>
      <p:pic>
        <p:nvPicPr>
          <p:cNvPr id="1053" name="Picture 29">
            <a:extLst>
              <a:ext uri="{FF2B5EF4-FFF2-40B4-BE49-F238E27FC236}">
                <a16:creationId xmlns:a16="http://schemas.microsoft.com/office/drawing/2014/main" id="{17182008-5D28-E20B-FA98-A2B297142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794" y="3884083"/>
            <a:ext cx="2806217" cy="19543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B3D0898-A3A3-1A6C-5BAC-152A2115E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334" y="3907222"/>
            <a:ext cx="2520000" cy="19351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A86A521-98A9-D9DB-B6FC-BE1E7F90C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540" y="3921575"/>
            <a:ext cx="2520000" cy="19351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069F5F8-5C97-500B-253B-16BCE9236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8540" y="1493871"/>
            <a:ext cx="2520000" cy="19351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E8D86CE-A643-F80B-C99C-B17DBE0E71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5334" y="1493871"/>
            <a:ext cx="2520000" cy="19351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1CBB9D9-CEB3-3507-F1FB-1EC0A54FB8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6794" y="1493871"/>
            <a:ext cx="2808000" cy="195557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A051294-2B90-1E6D-91D4-C9905937C216}"/>
              </a:ext>
            </a:extLst>
          </p:cNvPr>
          <p:cNvSpPr txBox="1"/>
          <p:nvPr/>
        </p:nvSpPr>
        <p:spPr>
          <a:xfrm>
            <a:off x="1454825" y="1170965"/>
            <a:ext cx="2276455" cy="307777"/>
          </a:xfrm>
          <a:prstGeom prst="rect">
            <a:avLst/>
          </a:prstGeom>
          <a:noFill/>
        </p:spPr>
        <p:txBody>
          <a:bodyPr wrap="square">
            <a:spAutoFit/>
          </a:bodyPr>
          <a:lstStyle/>
          <a:p>
            <a:pPr algn="ctr"/>
            <a:r>
              <a:rPr lang="en-US" altLang="zh-CN" sz="1400" b="1">
                <a:solidFill>
                  <a:schemeClr val="accent1"/>
                </a:solidFill>
                <a:latin typeface="Arial" panose="020B0604020202020204" pitchFamily="34" charset="0"/>
                <a:ea typeface="黑体" panose="02010609060101010101" pitchFamily="49" charset="-122"/>
                <a:cs typeface="Arial" panose="020B0604020202020204" pitchFamily="34" charset="0"/>
              </a:rPr>
              <a:t>Target function</a:t>
            </a:r>
          </a:p>
        </p:txBody>
      </p:sp>
      <p:sp>
        <p:nvSpPr>
          <p:cNvPr id="6" name="文本框 5">
            <a:extLst>
              <a:ext uri="{FF2B5EF4-FFF2-40B4-BE49-F238E27FC236}">
                <a16:creationId xmlns:a16="http://schemas.microsoft.com/office/drawing/2014/main" id="{B3DF673D-5F3E-B004-D264-3061D887A092}"/>
              </a:ext>
            </a:extLst>
          </p:cNvPr>
          <p:cNvSpPr txBox="1"/>
          <p:nvPr/>
        </p:nvSpPr>
        <p:spPr>
          <a:xfrm>
            <a:off x="1718722" y="3618055"/>
            <a:ext cx="1748660" cy="307777"/>
          </a:xfrm>
          <a:prstGeom prst="rect">
            <a:avLst/>
          </a:prstGeom>
          <a:noFill/>
        </p:spPr>
        <p:txBody>
          <a:bodyPr wrap="square">
            <a:spAutoFit/>
          </a:bodyPr>
          <a:lstStyle/>
          <a:p>
            <a:pPr algn="ctr"/>
            <a:r>
              <a:rPr lang="en-US" altLang="zh-CN" sz="1400" b="1">
                <a:solidFill>
                  <a:schemeClr val="accent1"/>
                </a:solidFill>
                <a:latin typeface="Arial" panose="020B0604020202020204" pitchFamily="34" charset="0"/>
                <a:ea typeface="黑体" panose="02010609060101010101" pitchFamily="49" charset="-122"/>
                <a:cs typeface="Arial" panose="020B0604020202020204" pitchFamily="34" charset="0"/>
              </a:rPr>
              <a:t>Source function</a:t>
            </a:r>
          </a:p>
        </p:txBody>
      </p:sp>
      <p:sp>
        <p:nvSpPr>
          <p:cNvPr id="7" name="箭头: 右 6">
            <a:extLst>
              <a:ext uri="{FF2B5EF4-FFF2-40B4-BE49-F238E27FC236}">
                <a16:creationId xmlns:a16="http://schemas.microsoft.com/office/drawing/2014/main" id="{C060CB16-101E-6E9B-B8AD-254799609992}"/>
              </a:ext>
            </a:extLst>
          </p:cNvPr>
          <p:cNvSpPr/>
          <p:nvPr/>
        </p:nvSpPr>
        <p:spPr>
          <a:xfrm>
            <a:off x="7871204" y="2213517"/>
            <a:ext cx="371105" cy="20862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3987B551-2DB3-1531-762E-E965586A7899}"/>
              </a:ext>
            </a:extLst>
          </p:cNvPr>
          <p:cNvSpPr/>
          <p:nvPr/>
        </p:nvSpPr>
        <p:spPr>
          <a:xfrm>
            <a:off x="7872982" y="4624740"/>
            <a:ext cx="371105" cy="20862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FD52DFE8-B9F5-75FC-F809-2FA00A568B04}"/>
              </a:ext>
            </a:extLst>
          </p:cNvPr>
          <p:cNvSpPr/>
          <p:nvPr/>
        </p:nvSpPr>
        <p:spPr>
          <a:xfrm>
            <a:off x="4294573" y="4624740"/>
            <a:ext cx="371105" cy="20862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26DFC2A-6296-9250-3880-35E8A0EA6B76}"/>
              </a:ext>
            </a:extLst>
          </p:cNvPr>
          <p:cNvSpPr txBox="1"/>
          <p:nvPr/>
        </p:nvSpPr>
        <p:spPr>
          <a:xfrm>
            <a:off x="7037385" y="1887806"/>
            <a:ext cx="1993743" cy="307777"/>
          </a:xfrm>
          <a:prstGeom prst="rect">
            <a:avLst/>
          </a:prstGeom>
          <a:noFill/>
        </p:spPr>
        <p:txBody>
          <a:bodyPr wrap="square">
            <a:spAutoFit/>
          </a:bodyPr>
          <a:lstStyle/>
          <a:p>
            <a:pPr algn="ctr"/>
            <a:r>
              <a:rPr lang="en-US" altLang="zh-CN" sz="1400" b="1">
                <a:solidFill>
                  <a:schemeClr val="accent1"/>
                </a:solidFill>
                <a:latin typeface="Arial" panose="020B0604020202020204" pitchFamily="34" charset="0"/>
                <a:ea typeface="黑体" panose="02010609060101010101" pitchFamily="49" charset="-122"/>
                <a:cs typeface="Arial" panose="020B0604020202020204" pitchFamily="34" charset="0"/>
              </a:rPr>
              <a:t>3 iterations</a:t>
            </a:r>
          </a:p>
        </p:txBody>
      </p:sp>
      <p:sp>
        <p:nvSpPr>
          <p:cNvPr id="13" name="文本框 12">
            <a:extLst>
              <a:ext uri="{FF2B5EF4-FFF2-40B4-BE49-F238E27FC236}">
                <a16:creationId xmlns:a16="http://schemas.microsoft.com/office/drawing/2014/main" id="{88D49C63-EAB5-8125-B968-E5166C14AC4E}"/>
              </a:ext>
            </a:extLst>
          </p:cNvPr>
          <p:cNvSpPr txBox="1"/>
          <p:nvPr/>
        </p:nvSpPr>
        <p:spPr>
          <a:xfrm>
            <a:off x="7062746" y="4300482"/>
            <a:ext cx="1993743" cy="307777"/>
          </a:xfrm>
          <a:prstGeom prst="rect">
            <a:avLst/>
          </a:prstGeom>
          <a:noFill/>
        </p:spPr>
        <p:txBody>
          <a:bodyPr wrap="square">
            <a:spAutoFit/>
          </a:bodyPr>
          <a:lstStyle/>
          <a:p>
            <a:pPr algn="ctr"/>
            <a:r>
              <a:rPr lang="en-US" altLang="zh-CN" sz="1400" b="1">
                <a:solidFill>
                  <a:schemeClr val="accent1"/>
                </a:solidFill>
                <a:latin typeface="Arial" panose="020B0604020202020204" pitchFamily="34" charset="0"/>
                <a:ea typeface="黑体" panose="02010609060101010101" pitchFamily="49" charset="-122"/>
                <a:cs typeface="Arial" panose="020B0604020202020204" pitchFamily="34" charset="0"/>
              </a:rPr>
              <a:t>3 iterations</a:t>
            </a:r>
          </a:p>
        </p:txBody>
      </p:sp>
      <p:sp>
        <p:nvSpPr>
          <p:cNvPr id="14" name="文本框 13">
            <a:extLst>
              <a:ext uri="{FF2B5EF4-FFF2-40B4-BE49-F238E27FC236}">
                <a16:creationId xmlns:a16="http://schemas.microsoft.com/office/drawing/2014/main" id="{E786CBEF-A9F2-56D0-D81F-8F319A1CD240}"/>
              </a:ext>
            </a:extLst>
          </p:cNvPr>
          <p:cNvSpPr txBox="1"/>
          <p:nvPr/>
        </p:nvSpPr>
        <p:spPr>
          <a:xfrm>
            <a:off x="3483253" y="4344726"/>
            <a:ext cx="1993743" cy="738664"/>
          </a:xfrm>
          <a:prstGeom prst="rect">
            <a:avLst/>
          </a:prstGeom>
          <a:noFill/>
        </p:spPr>
        <p:txBody>
          <a:bodyPr wrap="square">
            <a:spAutoFit/>
          </a:bodyPr>
          <a:lstStyle/>
          <a:p>
            <a:pPr algn="ctr"/>
            <a:r>
              <a:rPr lang="en-US" altLang="zh-CN" sz="1400" b="1">
                <a:solidFill>
                  <a:schemeClr val="accent1"/>
                </a:solidFill>
                <a:latin typeface="Arial" panose="020B0604020202020204" pitchFamily="34" charset="0"/>
                <a:ea typeface="黑体" panose="02010609060101010101" pitchFamily="49" charset="-122"/>
                <a:cs typeface="Arial" panose="020B0604020202020204" pitchFamily="34" charset="0"/>
              </a:rPr>
              <a:t>Knowledge </a:t>
            </a:r>
          </a:p>
          <a:p>
            <a:pPr algn="ctr"/>
            <a:endParaRPr lang="en-US" altLang="zh-CN" sz="1400" b="1">
              <a:solidFill>
                <a:schemeClr val="accent1"/>
              </a:solidFill>
              <a:latin typeface="Arial" panose="020B0604020202020204" pitchFamily="34" charset="0"/>
              <a:ea typeface="黑体" panose="02010609060101010101" pitchFamily="49" charset="-122"/>
              <a:cs typeface="Arial" panose="020B0604020202020204" pitchFamily="34" charset="0"/>
            </a:endParaRPr>
          </a:p>
          <a:p>
            <a:pPr algn="ctr"/>
            <a:r>
              <a:rPr lang="en-US" altLang="zh-CN" sz="1400" b="1">
                <a:solidFill>
                  <a:schemeClr val="accent1"/>
                </a:solidFill>
                <a:latin typeface="Arial" panose="020B0604020202020204" pitchFamily="34" charset="0"/>
                <a:ea typeface="黑体" panose="02010609060101010101" pitchFamily="49" charset="-122"/>
                <a:cs typeface="Arial" panose="020B0604020202020204" pitchFamily="34" charset="0"/>
              </a:rPr>
              <a:t>trasfer</a:t>
            </a:r>
          </a:p>
        </p:txBody>
      </p:sp>
      <p:sp>
        <p:nvSpPr>
          <p:cNvPr id="15" name="文本框 14">
            <a:extLst>
              <a:ext uri="{FF2B5EF4-FFF2-40B4-BE49-F238E27FC236}">
                <a16:creationId xmlns:a16="http://schemas.microsoft.com/office/drawing/2014/main" id="{9F3A376C-BBF7-8C15-108D-9012D1C33009}"/>
              </a:ext>
            </a:extLst>
          </p:cNvPr>
          <p:cNvSpPr txBox="1"/>
          <p:nvPr/>
        </p:nvSpPr>
        <p:spPr>
          <a:xfrm>
            <a:off x="0" y="3561581"/>
            <a:ext cx="1993743" cy="338554"/>
          </a:xfrm>
          <a:prstGeom prst="rect">
            <a:avLst/>
          </a:prstGeom>
          <a:noFill/>
        </p:spPr>
        <p:txBody>
          <a:bodyPr wrap="square">
            <a:spAutoFit/>
          </a:bodyPr>
          <a:lstStyle/>
          <a:p>
            <a:pPr algn="ctr"/>
            <a:r>
              <a:rPr lang="en-US" altLang="zh-CN" sz="1600" b="1">
                <a:latin typeface="Arial" panose="020B0604020202020204" pitchFamily="34" charset="0"/>
                <a:ea typeface="黑体" panose="02010609060101010101" pitchFamily="49" charset="-122"/>
                <a:cs typeface="Arial" panose="020B0604020202020204" pitchFamily="34" charset="0"/>
              </a:rPr>
              <a:t>C</a:t>
            </a:r>
          </a:p>
        </p:txBody>
      </p:sp>
      <p:sp>
        <p:nvSpPr>
          <p:cNvPr id="16" name="文本框 15">
            <a:extLst>
              <a:ext uri="{FF2B5EF4-FFF2-40B4-BE49-F238E27FC236}">
                <a16:creationId xmlns:a16="http://schemas.microsoft.com/office/drawing/2014/main" id="{C912FB23-4F35-B774-3AE2-FCE409DD1D98}"/>
              </a:ext>
            </a:extLst>
          </p:cNvPr>
          <p:cNvSpPr txBox="1"/>
          <p:nvPr/>
        </p:nvSpPr>
        <p:spPr>
          <a:xfrm>
            <a:off x="3905637" y="1092264"/>
            <a:ext cx="1993743" cy="338554"/>
          </a:xfrm>
          <a:prstGeom prst="rect">
            <a:avLst/>
          </a:prstGeom>
          <a:noFill/>
        </p:spPr>
        <p:txBody>
          <a:bodyPr wrap="square">
            <a:spAutoFit/>
          </a:bodyPr>
          <a:lstStyle/>
          <a:p>
            <a:pPr algn="ctr"/>
            <a:r>
              <a:rPr lang="en-US" altLang="zh-CN" sz="1600" b="1">
                <a:latin typeface="Arial" panose="020B0604020202020204" pitchFamily="34" charset="0"/>
                <a:ea typeface="黑体" panose="02010609060101010101" pitchFamily="49" charset="-122"/>
                <a:cs typeface="Arial" panose="020B0604020202020204" pitchFamily="34" charset="0"/>
              </a:rPr>
              <a:t>B </a:t>
            </a:r>
          </a:p>
        </p:txBody>
      </p:sp>
      <p:sp>
        <p:nvSpPr>
          <p:cNvPr id="17" name="文本框 16">
            <a:extLst>
              <a:ext uri="{FF2B5EF4-FFF2-40B4-BE49-F238E27FC236}">
                <a16:creationId xmlns:a16="http://schemas.microsoft.com/office/drawing/2014/main" id="{5E779A2B-59D0-787B-CC60-C7F2CE631AF2}"/>
              </a:ext>
            </a:extLst>
          </p:cNvPr>
          <p:cNvSpPr txBox="1"/>
          <p:nvPr/>
        </p:nvSpPr>
        <p:spPr>
          <a:xfrm>
            <a:off x="0" y="113898"/>
            <a:ext cx="296428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1---</a:t>
            </a:r>
            <a:r>
              <a:rPr lang="zh-CN" altLang="en-US" sz="1600" b="1">
                <a:solidFill>
                  <a:schemeClr val="tx1"/>
                </a:solidFill>
              </a:rPr>
              <a:t>方法</a:t>
            </a:r>
            <a:r>
              <a:rPr lang="zh-CN" altLang="en-US" sz="1600" b="1"/>
              <a:t>示意图</a:t>
            </a:r>
            <a:endParaRPr lang="zh-CN" altLang="en-US" sz="1600" b="1">
              <a:solidFill>
                <a:schemeClr val="tx1"/>
              </a:solidFill>
            </a:endParaRPr>
          </a:p>
        </p:txBody>
      </p:sp>
    </p:spTree>
    <p:extLst>
      <p:ext uri="{BB962C8B-B14F-4D97-AF65-F5344CB8AC3E}">
        <p14:creationId xmlns:p14="http://schemas.microsoft.com/office/powerpoint/2010/main" val="1073802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E:\研二上\各类总结报告\课题组总结报告\图片2.jpg">
            <a:extLst>
              <a:ext uri="{FF2B5EF4-FFF2-40B4-BE49-F238E27FC236}">
                <a16:creationId xmlns:a16="http://schemas.microsoft.com/office/drawing/2014/main" id="{6135C6D2-2C39-452F-A22E-965BA0FF9C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1082" y="152499"/>
            <a:ext cx="2646363"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D3858AEA-F854-45F8-88D0-942A79804881}"/>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2" name="灯片编号占位符 1">
            <a:extLst>
              <a:ext uri="{FF2B5EF4-FFF2-40B4-BE49-F238E27FC236}">
                <a16:creationId xmlns:a16="http://schemas.microsoft.com/office/drawing/2014/main" id="{8E31FDAC-1A4C-7660-1CF5-C1DC46E08FB1}"/>
              </a:ext>
            </a:extLst>
          </p:cNvPr>
          <p:cNvSpPr>
            <a:spLocks noGrp="1"/>
          </p:cNvSpPr>
          <p:nvPr>
            <p:ph type="sldNum" sz="quarter" idx="12"/>
          </p:nvPr>
        </p:nvSpPr>
        <p:spPr/>
        <p:txBody>
          <a:bodyPr/>
          <a:lstStyle/>
          <a:p>
            <a:fld id="{CE6D0088-E7B1-44B4-B1AB-922CF3440474}" type="slidenum">
              <a:rPr lang="zh-CN" altLang="en-US" smtClean="0">
                <a:latin typeface="Arial" panose="020B0604020202020204" pitchFamily="34" charset="0"/>
                <a:ea typeface="黑体" panose="02010609060101010101" pitchFamily="49" charset="-122"/>
              </a:rPr>
              <a:t>30</a:t>
            </a:fld>
            <a:endParaRPr lang="zh-CN" altLang="en-US">
              <a:latin typeface="Arial" panose="020B0604020202020204" pitchFamily="34" charset="0"/>
              <a:ea typeface="黑体" panose="02010609060101010101" pitchFamily="49" charset="-122"/>
            </a:endParaRPr>
          </a:p>
        </p:txBody>
      </p:sp>
      <p:sp>
        <p:nvSpPr>
          <p:cNvPr id="3" name="文本框 2">
            <a:extLst>
              <a:ext uri="{FF2B5EF4-FFF2-40B4-BE49-F238E27FC236}">
                <a16:creationId xmlns:a16="http://schemas.microsoft.com/office/drawing/2014/main" id="{0501C9A7-B485-E881-9783-91939DC24252}"/>
              </a:ext>
            </a:extLst>
          </p:cNvPr>
          <p:cNvSpPr txBox="1"/>
          <p:nvPr>
            <p:custDataLst>
              <p:tags r:id="rId2"/>
            </p:custDataLst>
          </p:nvPr>
        </p:nvSpPr>
        <p:spPr>
          <a:xfrm>
            <a:off x="185352" y="101873"/>
            <a:ext cx="1940331" cy="780710"/>
          </a:xfrm>
          <a:prstGeom prst="rect">
            <a:avLst/>
          </a:prstGeom>
          <a:noFill/>
        </p:spPr>
        <p:txBody>
          <a:bodyPr wrap="square" rtlCol="0">
            <a:noAutofit/>
          </a:bodyPr>
          <a:lstStyle/>
          <a:p>
            <a:pPr algn="r"/>
            <a:r>
              <a:rPr lang="zh-CN" altLang="en-US" sz="32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合金数据</a:t>
            </a:r>
          </a:p>
        </p:txBody>
      </p:sp>
      <p:sp>
        <p:nvSpPr>
          <p:cNvPr id="5" name="文本框 4">
            <a:extLst>
              <a:ext uri="{FF2B5EF4-FFF2-40B4-BE49-F238E27FC236}">
                <a16:creationId xmlns:a16="http://schemas.microsoft.com/office/drawing/2014/main" id="{C39A49B8-EE97-2A0E-9312-FAAEE53325F6}"/>
              </a:ext>
            </a:extLst>
          </p:cNvPr>
          <p:cNvSpPr txBox="1"/>
          <p:nvPr/>
        </p:nvSpPr>
        <p:spPr>
          <a:xfrm>
            <a:off x="452185" y="2100514"/>
            <a:ext cx="2419071" cy="738664"/>
          </a:xfrm>
          <a:prstGeom prst="rect">
            <a:avLst/>
          </a:prstGeom>
          <a:noFill/>
        </p:spPr>
        <p:txBody>
          <a:bodyPr wrap="square">
            <a:spAutoFit/>
          </a:bodyPr>
          <a:lstStyle/>
          <a:p>
            <a:pPr algn="ct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合金数据</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zh-CN" altLang="en-US"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（加工方式，测试参数</a:t>
            </a:r>
            <a:endParaRPr lang="en-US" altLang="zh-CN"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zh-CN" altLang="en-US"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，元素比例）</a:t>
            </a:r>
            <a:endParaRPr lang="zh-CN" altLang="en-US" sz="1200"/>
          </a:p>
        </p:txBody>
      </p:sp>
      <p:sp>
        <p:nvSpPr>
          <p:cNvPr id="6" name="右大括号 5">
            <a:extLst>
              <a:ext uri="{FF2B5EF4-FFF2-40B4-BE49-F238E27FC236}">
                <a16:creationId xmlns:a16="http://schemas.microsoft.com/office/drawing/2014/main" id="{ADA2A93A-CA13-B077-B35B-D03F9AC372FD}"/>
              </a:ext>
            </a:extLst>
          </p:cNvPr>
          <p:cNvSpPr/>
          <p:nvPr/>
        </p:nvSpPr>
        <p:spPr>
          <a:xfrm rot="10800000">
            <a:off x="2624268" y="1687479"/>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CA169F9-7278-E9B3-ECFF-D0D2FC3C9077}"/>
              </a:ext>
            </a:extLst>
          </p:cNvPr>
          <p:cNvSpPr txBox="1"/>
          <p:nvPr/>
        </p:nvSpPr>
        <p:spPr>
          <a:xfrm>
            <a:off x="3213644" y="2904232"/>
            <a:ext cx="1341783" cy="646331"/>
          </a:xfrm>
          <a:prstGeom prst="rect">
            <a:avLst/>
          </a:prstGeom>
          <a:noFill/>
        </p:spPr>
        <p:txBody>
          <a:bodyPr wrap="square">
            <a:spAutoFit/>
          </a:bodyPr>
          <a:lstStyle/>
          <a:p>
            <a:pPr algn="ct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数据集</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a:t>
            </a:r>
          </a:p>
          <a:p>
            <a:pPr algn="ct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88*25</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zh-CN" altLang="en-US"/>
          </a:p>
        </p:txBody>
      </p:sp>
      <p:sp>
        <p:nvSpPr>
          <p:cNvPr id="10" name="文本框 9">
            <a:extLst>
              <a:ext uri="{FF2B5EF4-FFF2-40B4-BE49-F238E27FC236}">
                <a16:creationId xmlns:a16="http://schemas.microsoft.com/office/drawing/2014/main" id="{399AEFF4-85E3-B4E6-0398-CD5EF44E0469}"/>
              </a:ext>
            </a:extLst>
          </p:cNvPr>
          <p:cNvSpPr txBox="1"/>
          <p:nvPr/>
        </p:nvSpPr>
        <p:spPr>
          <a:xfrm>
            <a:off x="3009064" y="1474813"/>
            <a:ext cx="1750945" cy="646331"/>
          </a:xfrm>
          <a:prstGeom prst="rect">
            <a:avLst/>
          </a:prstGeom>
          <a:noFill/>
        </p:spPr>
        <p:txBody>
          <a:bodyPr wrap="square">
            <a:spAutoFit/>
          </a:bodyPr>
          <a:lstStyle/>
          <a:p>
            <a:pPr algn="ct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数据集</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753*33</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zh-CN" altLang="en-US"/>
          </a:p>
        </p:txBody>
      </p:sp>
      <p:sp>
        <p:nvSpPr>
          <p:cNvPr id="11" name="右大括号 10">
            <a:extLst>
              <a:ext uri="{FF2B5EF4-FFF2-40B4-BE49-F238E27FC236}">
                <a16:creationId xmlns:a16="http://schemas.microsoft.com/office/drawing/2014/main" id="{E44A4DF1-C5B1-F6D9-E657-3382E571F382}"/>
              </a:ext>
            </a:extLst>
          </p:cNvPr>
          <p:cNvSpPr/>
          <p:nvPr/>
        </p:nvSpPr>
        <p:spPr>
          <a:xfrm rot="10800000">
            <a:off x="4578275" y="1082360"/>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F3B940E-E69E-B630-B76F-DBE948E12DAE}"/>
              </a:ext>
            </a:extLst>
          </p:cNvPr>
          <p:cNvSpPr txBox="1"/>
          <p:nvPr/>
        </p:nvSpPr>
        <p:spPr>
          <a:xfrm>
            <a:off x="5241080" y="2934052"/>
            <a:ext cx="1908730" cy="369332"/>
          </a:xfrm>
          <a:prstGeom prst="rect">
            <a:avLst/>
          </a:prstGeom>
          <a:noFill/>
        </p:spPr>
        <p:txBody>
          <a:bodyPr wrap="square">
            <a:spAutoFit/>
          </a:bodyPr>
          <a:lstStyle/>
          <a:p>
            <a:pPr marL="285750" indent="-285750">
              <a:buFont typeface="Arial" panose="020B0604020202020204" pitchFamily="34" charset="0"/>
              <a:buChar char="•"/>
            </a:pP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Ti (</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88)</a:t>
            </a:r>
          </a:p>
        </p:txBody>
      </p:sp>
      <p:sp>
        <p:nvSpPr>
          <p:cNvPr id="16" name="右大括号 15">
            <a:extLst>
              <a:ext uri="{FF2B5EF4-FFF2-40B4-BE49-F238E27FC236}">
                <a16:creationId xmlns:a16="http://schemas.microsoft.com/office/drawing/2014/main" id="{FAFF77E1-DD06-FE5D-9955-ED19507DC329}"/>
              </a:ext>
            </a:extLst>
          </p:cNvPr>
          <p:cNvSpPr/>
          <p:nvPr/>
        </p:nvSpPr>
        <p:spPr>
          <a:xfrm rot="10800000">
            <a:off x="4578275" y="2934049"/>
            <a:ext cx="566531" cy="3693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加号 18">
            <a:extLst>
              <a:ext uri="{FF2B5EF4-FFF2-40B4-BE49-F238E27FC236}">
                <a16:creationId xmlns:a16="http://schemas.microsoft.com/office/drawing/2014/main" id="{467522F2-1C71-314C-3012-1C1DF22B500E}"/>
              </a:ext>
            </a:extLst>
          </p:cNvPr>
          <p:cNvSpPr/>
          <p:nvPr/>
        </p:nvSpPr>
        <p:spPr>
          <a:xfrm>
            <a:off x="423975" y="4917651"/>
            <a:ext cx="305903" cy="34655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51EA5349-44D0-C7EA-EE76-739C5172204C}"/>
              </a:ext>
            </a:extLst>
          </p:cNvPr>
          <p:cNvSpPr/>
          <p:nvPr/>
        </p:nvSpPr>
        <p:spPr>
          <a:xfrm>
            <a:off x="4640346" y="5709016"/>
            <a:ext cx="386706" cy="23005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D9EDCA63-3ABE-916D-89F0-50A39CE7713A}"/>
              </a:ext>
            </a:extLst>
          </p:cNvPr>
          <p:cNvSpPr/>
          <p:nvPr/>
        </p:nvSpPr>
        <p:spPr>
          <a:xfrm>
            <a:off x="5153922" y="5583597"/>
            <a:ext cx="1306136" cy="509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ea typeface="黑体" panose="02010609060101010101" pitchFamily="49" charset="-122"/>
              </a:rPr>
              <a:t> Matminer</a:t>
            </a:r>
          </a:p>
          <a:p>
            <a:pPr algn="ctr"/>
            <a:r>
              <a:rPr lang="zh-CN" altLang="en-US" sz="1600">
                <a:latin typeface="+mj-lt"/>
                <a:ea typeface="黑体" panose="02010609060101010101" pitchFamily="49" charset="-122"/>
              </a:rPr>
              <a:t>（</a:t>
            </a:r>
            <a:r>
              <a:rPr lang="en-US" altLang="zh-CN" sz="1600">
                <a:latin typeface="+mj-lt"/>
                <a:ea typeface="黑体" panose="02010609060101010101" pitchFamily="49" charset="-122"/>
              </a:rPr>
              <a:t>841*132</a:t>
            </a:r>
            <a:r>
              <a:rPr lang="zh-CN" altLang="en-US" sz="1600">
                <a:latin typeface="+mj-lt"/>
                <a:ea typeface="黑体" panose="02010609060101010101" pitchFamily="49" charset="-122"/>
              </a:rPr>
              <a:t>）</a:t>
            </a:r>
            <a:r>
              <a:rPr lang="en-US" altLang="zh-CN" sz="1600">
                <a:latin typeface="+mj-lt"/>
                <a:ea typeface="黑体" panose="02010609060101010101" pitchFamily="49" charset="-122"/>
              </a:rPr>
              <a:t> </a:t>
            </a:r>
          </a:p>
        </p:txBody>
      </p:sp>
      <p:sp>
        <p:nvSpPr>
          <p:cNvPr id="27" name="箭头: 右 26">
            <a:extLst>
              <a:ext uri="{FF2B5EF4-FFF2-40B4-BE49-F238E27FC236}">
                <a16:creationId xmlns:a16="http://schemas.microsoft.com/office/drawing/2014/main" id="{6ADC3AE3-EBB3-483D-73FB-D7117D400667}"/>
              </a:ext>
            </a:extLst>
          </p:cNvPr>
          <p:cNvSpPr/>
          <p:nvPr/>
        </p:nvSpPr>
        <p:spPr>
          <a:xfrm rot="19355862">
            <a:off x="2641684" y="4521366"/>
            <a:ext cx="439146" cy="2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D9EAEE97-DFD1-C159-F4F3-A9656945A368}"/>
              </a:ext>
            </a:extLst>
          </p:cNvPr>
          <p:cNvSpPr/>
          <p:nvPr/>
        </p:nvSpPr>
        <p:spPr>
          <a:xfrm rot="2233744">
            <a:off x="2667921" y="5459387"/>
            <a:ext cx="439146" cy="2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7853B1D0-8221-813C-B817-7C17A24B9E73}"/>
              </a:ext>
            </a:extLst>
          </p:cNvPr>
          <p:cNvSpPr/>
          <p:nvPr/>
        </p:nvSpPr>
        <p:spPr>
          <a:xfrm>
            <a:off x="3187321" y="4226350"/>
            <a:ext cx="1189973" cy="561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黑体" panose="02010609060101010101" pitchFamily="49" charset="-122"/>
                <a:ea typeface="黑体" panose="02010609060101010101" pitchFamily="49" charset="-122"/>
              </a:rPr>
              <a:t> 实验参数</a:t>
            </a:r>
            <a:endParaRPr lang="en-US" altLang="zh-CN" sz="1600">
              <a:latin typeface="黑体" panose="02010609060101010101" pitchFamily="49" charset="-122"/>
              <a:ea typeface="黑体" panose="02010609060101010101" pitchFamily="49" charset="-122"/>
            </a:endParaRPr>
          </a:p>
          <a:p>
            <a:pPr algn="ctr"/>
            <a:r>
              <a:rPr lang="zh-CN" altLang="en-US" sz="1600">
                <a:latin typeface="黑体" panose="02010609060101010101" pitchFamily="49" charset="-122"/>
                <a:ea typeface="黑体" panose="02010609060101010101" pitchFamily="49" charset="-122"/>
              </a:rPr>
              <a:t>（</a:t>
            </a:r>
            <a:r>
              <a:rPr lang="en-US" altLang="zh-CN" sz="1600">
                <a:latin typeface="黑体" panose="02010609060101010101" pitchFamily="49" charset="-122"/>
                <a:ea typeface="黑体" panose="02010609060101010101" pitchFamily="49" charset="-122"/>
              </a:rPr>
              <a:t>841*11</a:t>
            </a:r>
            <a:r>
              <a:rPr lang="zh-CN" altLang="en-US" sz="1600">
                <a:latin typeface="黑体" panose="02010609060101010101" pitchFamily="49" charset="-122"/>
                <a:ea typeface="黑体" panose="02010609060101010101" pitchFamily="49" charset="-122"/>
              </a:rPr>
              <a:t>）</a:t>
            </a:r>
            <a:endParaRPr lang="en-US" altLang="zh-CN" sz="1600">
              <a:latin typeface="黑体" panose="02010609060101010101" pitchFamily="49" charset="-122"/>
              <a:ea typeface="黑体" panose="02010609060101010101" pitchFamily="49" charset="-122"/>
            </a:endParaRPr>
          </a:p>
        </p:txBody>
      </p:sp>
      <p:sp>
        <p:nvSpPr>
          <p:cNvPr id="30" name="矩形: 圆角 29">
            <a:extLst>
              <a:ext uri="{FF2B5EF4-FFF2-40B4-BE49-F238E27FC236}">
                <a16:creationId xmlns:a16="http://schemas.microsoft.com/office/drawing/2014/main" id="{52ED3D19-88BB-9BCD-AFA2-B339EFE07AC1}"/>
              </a:ext>
            </a:extLst>
          </p:cNvPr>
          <p:cNvSpPr/>
          <p:nvPr/>
        </p:nvSpPr>
        <p:spPr>
          <a:xfrm>
            <a:off x="3300671" y="5569434"/>
            <a:ext cx="1189973" cy="509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黑体" panose="02010609060101010101" pitchFamily="49" charset="-122"/>
                <a:ea typeface="黑体" panose="02010609060101010101" pitchFamily="49" charset="-122"/>
              </a:rPr>
              <a:t> 成分参数</a:t>
            </a:r>
            <a:endParaRPr lang="en-US" altLang="zh-CN" sz="1600">
              <a:latin typeface="黑体" panose="02010609060101010101" pitchFamily="49" charset="-122"/>
              <a:ea typeface="黑体" panose="02010609060101010101" pitchFamily="49" charset="-122"/>
            </a:endParaRPr>
          </a:p>
          <a:p>
            <a:pPr algn="ctr"/>
            <a:r>
              <a:rPr lang="zh-CN" altLang="en-US" sz="1600">
                <a:latin typeface="黑体" panose="02010609060101010101" pitchFamily="49" charset="-122"/>
                <a:ea typeface="黑体" panose="02010609060101010101" pitchFamily="49" charset="-122"/>
              </a:rPr>
              <a:t>（</a:t>
            </a:r>
            <a:r>
              <a:rPr lang="en-US" altLang="zh-CN" sz="1600">
                <a:latin typeface="黑体" panose="02010609060101010101" pitchFamily="49" charset="-122"/>
                <a:ea typeface="黑体" panose="02010609060101010101" pitchFamily="49" charset="-122"/>
              </a:rPr>
              <a:t>841*24</a:t>
            </a:r>
            <a:r>
              <a:rPr lang="zh-CN" altLang="en-US" sz="1600">
                <a:latin typeface="黑体" panose="02010609060101010101" pitchFamily="49" charset="-122"/>
                <a:ea typeface="黑体" panose="02010609060101010101" pitchFamily="49" charset="-122"/>
              </a:rPr>
              <a:t>）</a:t>
            </a:r>
            <a:endParaRPr lang="en-US" altLang="zh-CN" sz="1600">
              <a:latin typeface="黑体" panose="02010609060101010101" pitchFamily="49" charset="-122"/>
              <a:ea typeface="黑体" panose="02010609060101010101" pitchFamily="49" charset="-122"/>
            </a:endParaRPr>
          </a:p>
        </p:txBody>
      </p:sp>
      <p:sp>
        <p:nvSpPr>
          <p:cNvPr id="31" name="矩形: 圆角 30">
            <a:extLst>
              <a:ext uri="{FF2B5EF4-FFF2-40B4-BE49-F238E27FC236}">
                <a16:creationId xmlns:a16="http://schemas.microsoft.com/office/drawing/2014/main" id="{D288E5C3-FA7D-CC57-AE49-4131D99E28EA}"/>
              </a:ext>
            </a:extLst>
          </p:cNvPr>
          <p:cNvSpPr/>
          <p:nvPr/>
        </p:nvSpPr>
        <p:spPr>
          <a:xfrm>
            <a:off x="9262871" y="4205838"/>
            <a:ext cx="1064281" cy="561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黑体" panose="02010609060101010101" pitchFamily="49" charset="-122"/>
                <a:ea typeface="黑体" panose="02010609060101010101" pitchFamily="49" charset="-122"/>
              </a:rPr>
              <a:t> 源数据</a:t>
            </a:r>
            <a:endParaRPr lang="en-US" altLang="zh-CN" sz="1600">
              <a:latin typeface="黑体" panose="02010609060101010101" pitchFamily="49" charset="-122"/>
              <a:ea typeface="黑体" panose="02010609060101010101" pitchFamily="49" charset="-122"/>
            </a:endParaRPr>
          </a:p>
          <a:p>
            <a:pPr algn="ctr"/>
            <a:r>
              <a:rPr lang="zh-CN" altLang="en-US" sz="1600">
                <a:latin typeface="黑体" panose="02010609060101010101" pitchFamily="49" charset="-122"/>
                <a:ea typeface="黑体" panose="02010609060101010101" pitchFamily="49" charset="-122"/>
              </a:rPr>
              <a:t>（</a:t>
            </a:r>
            <a:r>
              <a:rPr lang="en-US" altLang="zh-CN" sz="1600">
                <a:latin typeface="黑体" panose="02010609060101010101" pitchFamily="49" charset="-122"/>
                <a:ea typeface="黑体" panose="02010609060101010101" pitchFamily="49" charset="-122"/>
              </a:rPr>
              <a:t>753*24</a:t>
            </a:r>
            <a:r>
              <a:rPr lang="zh-CN" altLang="en-US" sz="1600">
                <a:latin typeface="黑体" panose="02010609060101010101" pitchFamily="49" charset="-122"/>
                <a:ea typeface="黑体" panose="02010609060101010101" pitchFamily="49" charset="-122"/>
              </a:rPr>
              <a:t>）</a:t>
            </a:r>
            <a:endParaRPr lang="en-US" altLang="zh-CN" sz="1600">
              <a:latin typeface="黑体" panose="02010609060101010101" pitchFamily="49" charset="-122"/>
              <a:ea typeface="黑体" panose="02010609060101010101" pitchFamily="49" charset="-122"/>
            </a:endParaRPr>
          </a:p>
        </p:txBody>
      </p:sp>
      <p:sp>
        <p:nvSpPr>
          <p:cNvPr id="32" name="矩形: 圆角 31">
            <a:extLst>
              <a:ext uri="{FF2B5EF4-FFF2-40B4-BE49-F238E27FC236}">
                <a16:creationId xmlns:a16="http://schemas.microsoft.com/office/drawing/2014/main" id="{C19A72C9-8C82-75D0-A682-9F2EDFB1FF2C}"/>
              </a:ext>
            </a:extLst>
          </p:cNvPr>
          <p:cNvSpPr/>
          <p:nvPr/>
        </p:nvSpPr>
        <p:spPr>
          <a:xfrm>
            <a:off x="9309234" y="5576728"/>
            <a:ext cx="1068357" cy="509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黑体" panose="02010609060101010101" pitchFamily="49" charset="-122"/>
                <a:ea typeface="黑体" panose="02010609060101010101" pitchFamily="49" charset="-122"/>
              </a:rPr>
              <a:t>目标数据</a:t>
            </a:r>
            <a:endParaRPr lang="en-US" altLang="zh-CN" sz="1600">
              <a:latin typeface="黑体" panose="02010609060101010101" pitchFamily="49" charset="-122"/>
              <a:ea typeface="黑体" panose="02010609060101010101" pitchFamily="49" charset="-122"/>
            </a:endParaRPr>
          </a:p>
          <a:p>
            <a:pPr algn="ctr"/>
            <a:r>
              <a:rPr lang="zh-CN" altLang="en-US" sz="1600">
                <a:latin typeface="黑体" panose="02010609060101010101" pitchFamily="49" charset="-122"/>
                <a:ea typeface="黑体" panose="02010609060101010101" pitchFamily="49" charset="-122"/>
              </a:rPr>
              <a:t>（</a:t>
            </a:r>
            <a:r>
              <a:rPr lang="en-US" altLang="zh-CN" sz="1600">
                <a:latin typeface="黑体" panose="02010609060101010101" pitchFamily="49" charset="-122"/>
                <a:ea typeface="黑体" panose="02010609060101010101" pitchFamily="49" charset="-122"/>
              </a:rPr>
              <a:t>88*24</a:t>
            </a:r>
            <a:r>
              <a:rPr lang="zh-CN" altLang="en-US" sz="1600">
                <a:latin typeface="黑体" panose="02010609060101010101" pitchFamily="49" charset="-122"/>
                <a:ea typeface="黑体" panose="02010609060101010101" pitchFamily="49" charset="-122"/>
              </a:rPr>
              <a:t>）</a:t>
            </a:r>
            <a:endParaRPr lang="en-US" altLang="zh-CN" sz="1600">
              <a:latin typeface="黑体" panose="02010609060101010101" pitchFamily="49" charset="-122"/>
              <a:ea typeface="黑体" panose="02010609060101010101" pitchFamily="49" charset="-122"/>
            </a:endParaRPr>
          </a:p>
        </p:txBody>
      </p:sp>
      <p:sp>
        <p:nvSpPr>
          <p:cNvPr id="33" name="箭头: 右 32">
            <a:extLst>
              <a:ext uri="{FF2B5EF4-FFF2-40B4-BE49-F238E27FC236}">
                <a16:creationId xmlns:a16="http://schemas.microsoft.com/office/drawing/2014/main" id="{A15163AA-F3D1-E748-8828-059369F87A4D}"/>
              </a:ext>
            </a:extLst>
          </p:cNvPr>
          <p:cNvSpPr/>
          <p:nvPr/>
        </p:nvSpPr>
        <p:spPr>
          <a:xfrm>
            <a:off x="4625097" y="4414139"/>
            <a:ext cx="386706" cy="23005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AF156AB2-E760-79A4-3AA6-224D9949CC66}"/>
              </a:ext>
            </a:extLst>
          </p:cNvPr>
          <p:cNvSpPr/>
          <p:nvPr/>
        </p:nvSpPr>
        <p:spPr>
          <a:xfrm>
            <a:off x="5241080" y="4262527"/>
            <a:ext cx="1189972" cy="509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ea typeface="黑体" panose="02010609060101010101" pitchFamily="49" charset="-122"/>
              </a:rPr>
              <a:t> PCA</a:t>
            </a:r>
            <a:r>
              <a:rPr lang="zh-CN" altLang="en-US" sz="1600">
                <a:latin typeface="+mj-lt"/>
                <a:ea typeface="黑体" panose="02010609060101010101" pitchFamily="49" charset="-122"/>
              </a:rPr>
              <a:t>降维</a:t>
            </a:r>
            <a:endParaRPr lang="en-US" altLang="zh-CN" sz="1600">
              <a:latin typeface="+mj-lt"/>
              <a:ea typeface="黑体" panose="02010609060101010101" pitchFamily="49" charset="-122"/>
            </a:endParaRPr>
          </a:p>
          <a:p>
            <a:pPr algn="ctr"/>
            <a:r>
              <a:rPr lang="zh-CN" altLang="en-US" sz="1600">
                <a:latin typeface="+mj-lt"/>
                <a:ea typeface="黑体" panose="02010609060101010101" pitchFamily="49" charset="-122"/>
              </a:rPr>
              <a:t>（</a:t>
            </a:r>
            <a:r>
              <a:rPr lang="en-US" altLang="zh-CN" sz="1600">
                <a:latin typeface="+mj-lt"/>
                <a:ea typeface="黑体" panose="02010609060101010101" pitchFamily="49" charset="-122"/>
              </a:rPr>
              <a:t>841*8</a:t>
            </a:r>
            <a:r>
              <a:rPr lang="zh-CN" altLang="en-US" sz="1600">
                <a:latin typeface="+mj-lt"/>
                <a:ea typeface="黑体" panose="02010609060101010101" pitchFamily="49" charset="-122"/>
              </a:rPr>
              <a:t>）</a:t>
            </a:r>
            <a:r>
              <a:rPr lang="en-US" altLang="zh-CN" sz="1600">
                <a:latin typeface="+mj-lt"/>
                <a:ea typeface="黑体" panose="02010609060101010101" pitchFamily="49" charset="-122"/>
              </a:rPr>
              <a:t> </a:t>
            </a:r>
          </a:p>
        </p:txBody>
      </p:sp>
      <p:sp>
        <p:nvSpPr>
          <p:cNvPr id="35" name="矩形: 圆角 34">
            <a:extLst>
              <a:ext uri="{FF2B5EF4-FFF2-40B4-BE49-F238E27FC236}">
                <a16:creationId xmlns:a16="http://schemas.microsoft.com/office/drawing/2014/main" id="{F4B3E16F-8A5D-0303-156C-391663D6BD94}"/>
              </a:ext>
            </a:extLst>
          </p:cNvPr>
          <p:cNvSpPr/>
          <p:nvPr/>
        </p:nvSpPr>
        <p:spPr>
          <a:xfrm>
            <a:off x="7089007" y="4281465"/>
            <a:ext cx="1138074" cy="509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mj-lt"/>
                <a:ea typeface="黑体" panose="02010609060101010101" pitchFamily="49" charset="-122"/>
              </a:rPr>
              <a:t> 集成数据</a:t>
            </a:r>
            <a:endParaRPr lang="en-US" altLang="zh-CN" sz="1600">
              <a:latin typeface="+mj-lt"/>
              <a:ea typeface="黑体" panose="02010609060101010101" pitchFamily="49" charset="-122"/>
            </a:endParaRPr>
          </a:p>
          <a:p>
            <a:pPr algn="ctr"/>
            <a:r>
              <a:rPr lang="zh-CN" altLang="en-US" sz="1600">
                <a:latin typeface="+mj-lt"/>
                <a:ea typeface="黑体" panose="02010609060101010101" pitchFamily="49" charset="-122"/>
              </a:rPr>
              <a:t>（</a:t>
            </a:r>
            <a:r>
              <a:rPr lang="en-US" altLang="zh-CN" sz="1600">
                <a:latin typeface="+mj-lt"/>
                <a:ea typeface="黑体" panose="02010609060101010101" pitchFamily="49" charset="-122"/>
              </a:rPr>
              <a:t>841*24</a:t>
            </a:r>
            <a:r>
              <a:rPr lang="zh-CN" altLang="en-US" sz="1600">
                <a:latin typeface="+mj-lt"/>
                <a:ea typeface="黑体" panose="02010609060101010101" pitchFamily="49" charset="-122"/>
              </a:rPr>
              <a:t>）</a:t>
            </a:r>
            <a:endParaRPr lang="en-US" altLang="zh-CN" sz="1600">
              <a:latin typeface="+mj-lt"/>
              <a:ea typeface="黑体" panose="02010609060101010101" pitchFamily="49" charset="-122"/>
            </a:endParaRPr>
          </a:p>
        </p:txBody>
      </p:sp>
      <p:sp>
        <p:nvSpPr>
          <p:cNvPr id="36" name="箭头: 右 35">
            <a:extLst>
              <a:ext uri="{FF2B5EF4-FFF2-40B4-BE49-F238E27FC236}">
                <a16:creationId xmlns:a16="http://schemas.microsoft.com/office/drawing/2014/main" id="{7B5589C3-A952-201D-7BFC-BAD22842B27D}"/>
              </a:ext>
            </a:extLst>
          </p:cNvPr>
          <p:cNvSpPr/>
          <p:nvPr/>
        </p:nvSpPr>
        <p:spPr>
          <a:xfrm>
            <a:off x="6582412" y="5731959"/>
            <a:ext cx="386706" cy="23005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60BF67DE-616A-CB9B-B590-94315E7EC72E}"/>
              </a:ext>
            </a:extLst>
          </p:cNvPr>
          <p:cNvSpPr/>
          <p:nvPr/>
        </p:nvSpPr>
        <p:spPr>
          <a:xfrm>
            <a:off x="7123335" y="5599784"/>
            <a:ext cx="1143995" cy="509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ea typeface="黑体" panose="02010609060101010101" pitchFamily="49" charset="-122"/>
              </a:rPr>
              <a:t> PCA</a:t>
            </a:r>
            <a:r>
              <a:rPr lang="zh-CN" altLang="en-US" sz="1600">
                <a:latin typeface="+mj-lt"/>
                <a:ea typeface="黑体" panose="02010609060101010101" pitchFamily="49" charset="-122"/>
              </a:rPr>
              <a:t>降维</a:t>
            </a:r>
            <a:endParaRPr lang="en-US" altLang="zh-CN" sz="1600">
              <a:latin typeface="+mj-lt"/>
              <a:ea typeface="黑体" panose="02010609060101010101" pitchFamily="49" charset="-122"/>
            </a:endParaRPr>
          </a:p>
          <a:p>
            <a:pPr algn="ctr"/>
            <a:r>
              <a:rPr lang="zh-CN" altLang="en-US" sz="1600">
                <a:latin typeface="+mj-lt"/>
                <a:ea typeface="黑体" panose="02010609060101010101" pitchFamily="49" charset="-122"/>
              </a:rPr>
              <a:t>（</a:t>
            </a:r>
            <a:r>
              <a:rPr lang="en-US" altLang="zh-CN" sz="1600">
                <a:latin typeface="+mj-lt"/>
                <a:ea typeface="黑体" panose="02010609060101010101" pitchFamily="49" charset="-122"/>
              </a:rPr>
              <a:t>841*16</a:t>
            </a:r>
            <a:r>
              <a:rPr lang="zh-CN" altLang="en-US" sz="1600">
                <a:latin typeface="+mj-lt"/>
                <a:ea typeface="黑体" panose="02010609060101010101" pitchFamily="49" charset="-122"/>
              </a:rPr>
              <a:t>）</a:t>
            </a:r>
            <a:r>
              <a:rPr lang="en-US" altLang="zh-CN" sz="1600">
                <a:latin typeface="+mj-lt"/>
                <a:ea typeface="黑体" panose="02010609060101010101" pitchFamily="49" charset="-122"/>
              </a:rPr>
              <a:t> </a:t>
            </a:r>
          </a:p>
        </p:txBody>
      </p:sp>
      <p:sp>
        <p:nvSpPr>
          <p:cNvPr id="38" name="箭头: 右 37">
            <a:extLst>
              <a:ext uri="{FF2B5EF4-FFF2-40B4-BE49-F238E27FC236}">
                <a16:creationId xmlns:a16="http://schemas.microsoft.com/office/drawing/2014/main" id="{EB9CE1BA-171D-6048-A6EC-E16B57D5F4D2}"/>
              </a:ext>
            </a:extLst>
          </p:cNvPr>
          <p:cNvSpPr/>
          <p:nvPr/>
        </p:nvSpPr>
        <p:spPr>
          <a:xfrm rot="16200000">
            <a:off x="7433816" y="5064540"/>
            <a:ext cx="439146" cy="2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A53D2AAE-6D13-7EAC-AD84-833FA276D169}"/>
              </a:ext>
            </a:extLst>
          </p:cNvPr>
          <p:cNvSpPr/>
          <p:nvPr/>
        </p:nvSpPr>
        <p:spPr>
          <a:xfrm>
            <a:off x="6521468" y="4421044"/>
            <a:ext cx="386706" cy="230055"/>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E75AE315-45C2-46B7-42F0-BDED99549898}"/>
              </a:ext>
            </a:extLst>
          </p:cNvPr>
          <p:cNvSpPr/>
          <p:nvPr/>
        </p:nvSpPr>
        <p:spPr>
          <a:xfrm>
            <a:off x="8532345" y="4329804"/>
            <a:ext cx="439146" cy="2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95D5ADBF-EFF2-D84F-D86D-36F4DAB2E47E}"/>
              </a:ext>
            </a:extLst>
          </p:cNvPr>
          <p:cNvSpPr/>
          <p:nvPr/>
        </p:nvSpPr>
        <p:spPr>
          <a:xfrm rot="2233744">
            <a:off x="8572045" y="5080339"/>
            <a:ext cx="439146" cy="2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38160EBE-6A7D-AB5F-1CF0-5AF28DCCE870}"/>
              </a:ext>
            </a:extLst>
          </p:cNvPr>
          <p:cNvSpPr/>
          <p:nvPr/>
        </p:nvSpPr>
        <p:spPr>
          <a:xfrm>
            <a:off x="951007" y="4954414"/>
            <a:ext cx="439146" cy="2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CA3C554E-EA95-C245-B64C-93C35EE0EA6E}"/>
              </a:ext>
            </a:extLst>
          </p:cNvPr>
          <p:cNvSpPr/>
          <p:nvPr/>
        </p:nvSpPr>
        <p:spPr>
          <a:xfrm>
            <a:off x="85723" y="4302563"/>
            <a:ext cx="1076375" cy="509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黑体" panose="02010609060101010101" pitchFamily="49" charset="-122"/>
                <a:ea typeface="黑体" panose="02010609060101010101" pitchFamily="49" charset="-122"/>
              </a:rPr>
              <a:t>  源数据</a:t>
            </a:r>
            <a:endParaRPr lang="en-US" altLang="zh-CN" sz="1600">
              <a:latin typeface="黑体" panose="02010609060101010101" pitchFamily="49" charset="-122"/>
              <a:ea typeface="黑体" panose="02010609060101010101" pitchFamily="49" charset="-122"/>
            </a:endParaRPr>
          </a:p>
          <a:p>
            <a:pPr algn="ctr"/>
            <a:r>
              <a:rPr lang="zh-CN" altLang="en-US" sz="1600">
                <a:latin typeface="黑体" panose="02010609060101010101" pitchFamily="49" charset="-122"/>
                <a:ea typeface="黑体" panose="02010609060101010101" pitchFamily="49" charset="-122"/>
              </a:rPr>
              <a:t>（</a:t>
            </a:r>
            <a:r>
              <a:rPr lang="en-US" altLang="zh-CN" sz="1600">
                <a:latin typeface="黑体" panose="02010609060101010101" pitchFamily="49" charset="-122"/>
                <a:ea typeface="黑体" panose="02010609060101010101" pitchFamily="49" charset="-122"/>
              </a:rPr>
              <a:t>753*33</a:t>
            </a:r>
            <a:r>
              <a:rPr lang="zh-CN" altLang="en-US" sz="1600">
                <a:latin typeface="黑体" panose="02010609060101010101" pitchFamily="49" charset="-122"/>
                <a:ea typeface="黑体" panose="02010609060101010101" pitchFamily="49" charset="-122"/>
              </a:rPr>
              <a:t>）</a:t>
            </a:r>
            <a:endParaRPr lang="en-US" altLang="zh-CN" sz="1600">
              <a:latin typeface="黑体" panose="02010609060101010101" pitchFamily="49" charset="-122"/>
              <a:ea typeface="黑体" panose="02010609060101010101" pitchFamily="49" charset="-122"/>
            </a:endParaRPr>
          </a:p>
        </p:txBody>
      </p:sp>
      <p:sp>
        <p:nvSpPr>
          <p:cNvPr id="44" name="矩形: 圆角 43">
            <a:extLst>
              <a:ext uri="{FF2B5EF4-FFF2-40B4-BE49-F238E27FC236}">
                <a16:creationId xmlns:a16="http://schemas.microsoft.com/office/drawing/2014/main" id="{293246E4-505C-1B71-0D26-1D28E45D446B}"/>
              </a:ext>
            </a:extLst>
          </p:cNvPr>
          <p:cNvSpPr/>
          <p:nvPr/>
        </p:nvSpPr>
        <p:spPr>
          <a:xfrm>
            <a:off x="45154" y="5416118"/>
            <a:ext cx="1121704" cy="509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黑体" panose="02010609060101010101" pitchFamily="49" charset="-122"/>
                <a:ea typeface="黑体" panose="02010609060101010101" pitchFamily="49" charset="-122"/>
              </a:rPr>
              <a:t>目标数据</a:t>
            </a:r>
            <a:endParaRPr lang="en-US" altLang="zh-CN" sz="1600">
              <a:latin typeface="黑体" panose="02010609060101010101" pitchFamily="49" charset="-122"/>
              <a:ea typeface="黑体" panose="02010609060101010101" pitchFamily="49" charset="-122"/>
            </a:endParaRPr>
          </a:p>
          <a:p>
            <a:pPr algn="ctr"/>
            <a:r>
              <a:rPr lang="zh-CN" altLang="en-US" sz="1600">
                <a:latin typeface="黑体" panose="02010609060101010101" pitchFamily="49" charset="-122"/>
                <a:ea typeface="黑体" panose="02010609060101010101" pitchFamily="49" charset="-122"/>
              </a:rPr>
              <a:t>（</a:t>
            </a:r>
            <a:r>
              <a:rPr lang="en-US" altLang="zh-CN" sz="1600">
                <a:latin typeface="黑体" panose="02010609060101010101" pitchFamily="49" charset="-122"/>
                <a:ea typeface="黑体" panose="02010609060101010101" pitchFamily="49" charset="-122"/>
              </a:rPr>
              <a:t>88*25</a:t>
            </a:r>
            <a:r>
              <a:rPr lang="zh-CN" altLang="en-US" sz="1600">
                <a:latin typeface="黑体" panose="02010609060101010101" pitchFamily="49" charset="-122"/>
                <a:ea typeface="黑体" panose="02010609060101010101" pitchFamily="49" charset="-122"/>
              </a:rPr>
              <a:t>）</a:t>
            </a:r>
            <a:endParaRPr lang="en-US" altLang="zh-CN" sz="1600">
              <a:latin typeface="黑体" panose="02010609060101010101" pitchFamily="49" charset="-122"/>
              <a:ea typeface="黑体" panose="02010609060101010101" pitchFamily="49" charset="-122"/>
            </a:endParaRPr>
          </a:p>
        </p:txBody>
      </p:sp>
      <p:sp>
        <p:nvSpPr>
          <p:cNvPr id="45" name="矩形: 圆角 44">
            <a:extLst>
              <a:ext uri="{FF2B5EF4-FFF2-40B4-BE49-F238E27FC236}">
                <a16:creationId xmlns:a16="http://schemas.microsoft.com/office/drawing/2014/main" id="{7C3F24F7-303B-6313-C632-16D0A09AE093}"/>
              </a:ext>
            </a:extLst>
          </p:cNvPr>
          <p:cNvSpPr/>
          <p:nvPr/>
        </p:nvSpPr>
        <p:spPr>
          <a:xfrm>
            <a:off x="1478476" y="4826822"/>
            <a:ext cx="1173125" cy="5560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黑体" panose="02010609060101010101" pitchFamily="49" charset="-122"/>
                <a:ea typeface="黑体" panose="02010609060101010101" pitchFamily="49" charset="-122"/>
              </a:rPr>
              <a:t> 数据合并</a:t>
            </a:r>
            <a:endParaRPr lang="en-US" altLang="zh-CN" sz="1600">
              <a:latin typeface="黑体" panose="02010609060101010101" pitchFamily="49" charset="-122"/>
              <a:ea typeface="黑体" panose="02010609060101010101" pitchFamily="49" charset="-122"/>
            </a:endParaRPr>
          </a:p>
          <a:p>
            <a:pPr algn="ctr"/>
            <a:r>
              <a:rPr lang="zh-CN" altLang="en-US" sz="1600">
                <a:latin typeface="黑体" panose="02010609060101010101" pitchFamily="49" charset="-122"/>
                <a:ea typeface="黑体" panose="02010609060101010101" pitchFamily="49" charset="-122"/>
              </a:rPr>
              <a:t>（</a:t>
            </a:r>
            <a:r>
              <a:rPr lang="en-US" altLang="zh-CN" sz="1600">
                <a:latin typeface="黑体" panose="02010609060101010101" pitchFamily="49" charset="-122"/>
                <a:ea typeface="黑体" panose="02010609060101010101" pitchFamily="49" charset="-122"/>
              </a:rPr>
              <a:t>841*34</a:t>
            </a:r>
            <a:r>
              <a:rPr lang="zh-CN" altLang="en-US" sz="1600">
                <a:latin typeface="黑体" panose="02010609060101010101" pitchFamily="49" charset="-122"/>
                <a:ea typeface="黑体" panose="02010609060101010101" pitchFamily="49" charset="-122"/>
              </a:rPr>
              <a:t>）</a:t>
            </a:r>
            <a:endParaRPr lang="en-US" altLang="zh-CN" sz="1600">
              <a:latin typeface="黑体" panose="02010609060101010101" pitchFamily="49" charset="-122"/>
              <a:ea typeface="黑体" panose="02010609060101010101" pitchFamily="49" charset="-122"/>
            </a:endParaRPr>
          </a:p>
        </p:txBody>
      </p:sp>
      <p:sp>
        <p:nvSpPr>
          <p:cNvPr id="46" name="文本框 45">
            <a:extLst>
              <a:ext uri="{FF2B5EF4-FFF2-40B4-BE49-F238E27FC236}">
                <a16:creationId xmlns:a16="http://schemas.microsoft.com/office/drawing/2014/main" id="{1BA1E47B-4B6F-434D-2BD6-E273E6DB62D9}"/>
              </a:ext>
            </a:extLst>
          </p:cNvPr>
          <p:cNvSpPr txBox="1"/>
          <p:nvPr/>
        </p:nvSpPr>
        <p:spPr>
          <a:xfrm>
            <a:off x="4408018" y="4086220"/>
            <a:ext cx="1068357" cy="307777"/>
          </a:xfrm>
          <a:prstGeom prst="rect">
            <a:avLst/>
          </a:prstGeom>
          <a:noFill/>
        </p:spPr>
        <p:txBody>
          <a:bodyPr wrap="square">
            <a:spAutoFit/>
          </a:bodyPr>
          <a:lstStyle/>
          <a:p>
            <a:r>
              <a:rPr lang="en-US" altLang="zh-CN" sz="1400" b="1">
                <a:solidFill>
                  <a:schemeClr val="accent1"/>
                </a:solidFill>
                <a:latin typeface="+mj-lt"/>
                <a:ea typeface="黑体" panose="02010609060101010101" pitchFamily="49" charset="-122"/>
              </a:rPr>
              <a:t>Minmax</a:t>
            </a:r>
            <a:endParaRPr lang="zh-CN" altLang="en-US" sz="1400" b="1">
              <a:solidFill>
                <a:schemeClr val="accent1"/>
              </a:solidFill>
            </a:endParaRPr>
          </a:p>
        </p:txBody>
      </p:sp>
      <p:sp>
        <p:nvSpPr>
          <p:cNvPr id="47" name="文本框 46">
            <a:extLst>
              <a:ext uri="{FF2B5EF4-FFF2-40B4-BE49-F238E27FC236}">
                <a16:creationId xmlns:a16="http://schemas.microsoft.com/office/drawing/2014/main" id="{820E0C16-1677-1016-F5E0-31E7C5FB4D61}"/>
              </a:ext>
            </a:extLst>
          </p:cNvPr>
          <p:cNvSpPr txBox="1"/>
          <p:nvPr/>
        </p:nvSpPr>
        <p:spPr>
          <a:xfrm>
            <a:off x="6365760" y="5312425"/>
            <a:ext cx="1068357" cy="307777"/>
          </a:xfrm>
          <a:prstGeom prst="rect">
            <a:avLst/>
          </a:prstGeom>
          <a:noFill/>
        </p:spPr>
        <p:txBody>
          <a:bodyPr wrap="square">
            <a:spAutoFit/>
          </a:bodyPr>
          <a:lstStyle/>
          <a:p>
            <a:r>
              <a:rPr lang="en-US" altLang="zh-CN" sz="1400" b="1">
                <a:solidFill>
                  <a:schemeClr val="accent1"/>
                </a:solidFill>
                <a:latin typeface="+mj-lt"/>
                <a:ea typeface="黑体" panose="02010609060101010101" pitchFamily="49" charset="-122"/>
              </a:rPr>
              <a:t>Minmax</a:t>
            </a:r>
            <a:endParaRPr lang="zh-CN" altLang="en-US" sz="1400" b="1">
              <a:solidFill>
                <a:schemeClr val="accent1"/>
              </a:solidFill>
            </a:endParaRPr>
          </a:p>
        </p:txBody>
      </p:sp>
      <p:sp>
        <p:nvSpPr>
          <p:cNvPr id="48" name="右大括号 47">
            <a:extLst>
              <a:ext uri="{FF2B5EF4-FFF2-40B4-BE49-F238E27FC236}">
                <a16:creationId xmlns:a16="http://schemas.microsoft.com/office/drawing/2014/main" id="{3976DC37-E46E-358B-2CA1-77B01FB44344}"/>
              </a:ext>
            </a:extLst>
          </p:cNvPr>
          <p:cNvSpPr/>
          <p:nvPr/>
        </p:nvSpPr>
        <p:spPr>
          <a:xfrm rot="10800000">
            <a:off x="10411404" y="3752528"/>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5A2A877-4F3C-FFC5-6BB3-2AAD1FA2983E}"/>
              </a:ext>
            </a:extLst>
          </p:cNvPr>
          <p:cNvSpPr txBox="1"/>
          <p:nvPr/>
        </p:nvSpPr>
        <p:spPr>
          <a:xfrm>
            <a:off x="5197594" y="1197815"/>
            <a:ext cx="1908730" cy="1200329"/>
          </a:xfrm>
          <a:prstGeom prst="rect">
            <a:avLst/>
          </a:prstGeom>
          <a:noFill/>
        </p:spPr>
        <p:txBody>
          <a:bodyPr wrap="square">
            <a:spAutoFit/>
          </a:bodyPr>
          <a:lstStyle/>
          <a:p>
            <a:pPr marL="285750" indent="-285750">
              <a:buFont typeface="Arial" panose="020B0604020202020204" pitchFamily="34" charset="0"/>
              <a:buChar char="•"/>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Fe</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(72)</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285750" indent="-285750">
              <a:buFont typeface="Arial" panose="020B0604020202020204" pitchFamily="34" charset="0"/>
              <a:buChar char="•"/>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Co (38)</a:t>
            </a:r>
          </a:p>
          <a:p>
            <a:pPr marL="285750" indent="-285750">
              <a:buFont typeface="Arial" panose="020B0604020202020204" pitchFamily="34" charset="0"/>
              <a:buChar char="•"/>
            </a:pP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Ni (536)</a:t>
            </a:r>
          </a:p>
          <a:p>
            <a:pPr marL="285750" indent="-285750">
              <a:buFont typeface="Arial" panose="020B0604020202020204" pitchFamily="34" charset="0"/>
              <a:buChar char="•"/>
            </a:pP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其他</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(101)</a:t>
            </a:r>
          </a:p>
        </p:txBody>
      </p:sp>
      <p:sp>
        <p:nvSpPr>
          <p:cNvPr id="8" name="文本框 7">
            <a:extLst>
              <a:ext uri="{FF2B5EF4-FFF2-40B4-BE49-F238E27FC236}">
                <a16:creationId xmlns:a16="http://schemas.microsoft.com/office/drawing/2014/main" id="{2CC70134-3251-98A2-9B7F-9170583D7337}"/>
              </a:ext>
            </a:extLst>
          </p:cNvPr>
          <p:cNvSpPr txBox="1"/>
          <p:nvPr/>
        </p:nvSpPr>
        <p:spPr>
          <a:xfrm>
            <a:off x="10638611" y="4037379"/>
            <a:ext cx="1678060" cy="954107"/>
          </a:xfrm>
          <a:prstGeom prst="rect">
            <a:avLst/>
          </a:prstGeom>
          <a:noFill/>
        </p:spPr>
        <p:txBody>
          <a:bodyPr wrap="square">
            <a:spAutoFit/>
          </a:bodyPr>
          <a:lstStyle/>
          <a:p>
            <a:pPr marL="285750" indent="-285750">
              <a:buFont typeface="Arial" panose="020B0604020202020204" pitchFamily="34" charset="0"/>
              <a:buChar char="•"/>
            </a:pPr>
            <a:r>
              <a:rPr lang="en-US" altLang="zh-CN" sz="14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Fe(72)</a:t>
            </a:r>
          </a:p>
          <a:p>
            <a:pPr marL="285750" indent="-285750">
              <a:buFont typeface="Arial" panose="020B0604020202020204" pitchFamily="34" charset="0"/>
              <a:buChar char="•"/>
            </a:pPr>
            <a:r>
              <a:rPr lang="en-US" altLang="zh-CN" sz="14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Co (38)</a:t>
            </a:r>
          </a:p>
          <a:p>
            <a:pPr marL="285750" indent="-285750">
              <a:buFont typeface="Arial" panose="020B0604020202020204" pitchFamily="34" charset="0"/>
              <a:buChar char="•"/>
            </a:pPr>
            <a:r>
              <a:rPr lang="en-US" altLang="zh-CN" sz="14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Ni (536)</a:t>
            </a:r>
          </a:p>
          <a:p>
            <a:pPr marL="285750" indent="-285750">
              <a:buFont typeface="Arial" panose="020B0604020202020204" pitchFamily="34" charset="0"/>
              <a:buChar char="•"/>
            </a:pPr>
            <a:r>
              <a:rPr lang="zh-CN" altLang="en-US" sz="14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其他</a:t>
            </a:r>
            <a:r>
              <a:rPr lang="en-US" altLang="zh-CN" sz="14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(101)</a:t>
            </a:r>
          </a:p>
        </p:txBody>
      </p:sp>
    </p:spTree>
    <p:custDataLst>
      <p:tags r:id="rId1"/>
    </p:custDataLst>
    <p:extLst>
      <p:ext uri="{BB962C8B-B14F-4D97-AF65-F5344CB8AC3E}">
        <p14:creationId xmlns:p14="http://schemas.microsoft.com/office/powerpoint/2010/main" val="2046183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32AE5-B6D3-6B10-2DD5-F2739DB1EA3A}"/>
            </a:ext>
          </a:extLst>
        </p:cNvPr>
        <p:cNvGrpSpPr/>
        <p:nvPr/>
      </p:nvGrpSpPr>
      <p:grpSpPr>
        <a:xfrm>
          <a:off x="0" y="0"/>
          <a:ext cx="0" cy="0"/>
          <a:chOff x="0" y="0"/>
          <a:chExt cx="0" cy="0"/>
        </a:xfrm>
      </p:grpSpPr>
      <p:pic>
        <p:nvPicPr>
          <p:cNvPr id="17" name="Picture 3" descr="E:\研二上\各类总结报告\课题组总结报告\图片2.jpg">
            <a:extLst>
              <a:ext uri="{FF2B5EF4-FFF2-40B4-BE49-F238E27FC236}">
                <a16:creationId xmlns:a16="http://schemas.microsoft.com/office/drawing/2014/main" id="{20785021-3396-33CF-C6D8-D3725D2CC6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1082" y="152499"/>
            <a:ext cx="2646363"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FAF67FE4-18A4-53E8-5408-7B6E85636D4E}"/>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3" name="文本框 2">
            <a:extLst>
              <a:ext uri="{FF2B5EF4-FFF2-40B4-BE49-F238E27FC236}">
                <a16:creationId xmlns:a16="http://schemas.microsoft.com/office/drawing/2014/main" id="{565A3159-109E-DC80-32F7-6F683530C679}"/>
              </a:ext>
            </a:extLst>
          </p:cNvPr>
          <p:cNvSpPr txBox="1"/>
          <p:nvPr>
            <p:custDataLst>
              <p:tags r:id="rId2"/>
            </p:custDataLst>
          </p:nvPr>
        </p:nvSpPr>
        <p:spPr>
          <a:xfrm>
            <a:off x="1" y="91370"/>
            <a:ext cx="3438938" cy="780710"/>
          </a:xfrm>
          <a:prstGeom prst="rect">
            <a:avLst/>
          </a:prstGeom>
          <a:noFill/>
        </p:spPr>
        <p:txBody>
          <a:bodyPr wrap="square" rtlCol="0">
            <a:noAutofit/>
          </a:bodyPr>
          <a:lstStyle/>
          <a:p>
            <a:pPr algn="r"/>
            <a:r>
              <a:rPr lang="zh-CN" altLang="en-US" sz="3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材料数据预处理</a:t>
            </a:r>
            <a:endParaRPr lang="en-US" altLang="zh-CN" sz="3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6" name="文本框 5">
            <a:extLst>
              <a:ext uri="{FF2B5EF4-FFF2-40B4-BE49-F238E27FC236}">
                <a16:creationId xmlns:a16="http://schemas.microsoft.com/office/drawing/2014/main" id="{0C1FB279-6D69-B064-1B8F-964812BD8C15}"/>
              </a:ext>
            </a:extLst>
          </p:cNvPr>
          <p:cNvSpPr txBox="1"/>
          <p:nvPr/>
        </p:nvSpPr>
        <p:spPr>
          <a:xfrm>
            <a:off x="452185" y="2100514"/>
            <a:ext cx="2419071" cy="738664"/>
          </a:xfrm>
          <a:prstGeom prst="rect">
            <a:avLst/>
          </a:prstGeom>
          <a:noFill/>
        </p:spPr>
        <p:txBody>
          <a:bodyPr wrap="square">
            <a:spAutoFit/>
          </a:bodyPr>
          <a:lstStyle/>
          <a:p>
            <a:pPr algn="ct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合金数据</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zh-CN" altLang="en-US"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（加工方式，测试参数</a:t>
            </a:r>
            <a:endParaRPr lang="en-US" altLang="zh-CN"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zh-CN" altLang="en-US"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，元素比例）</a:t>
            </a:r>
            <a:endParaRPr lang="zh-CN" altLang="en-US" sz="1200"/>
          </a:p>
        </p:txBody>
      </p:sp>
      <p:sp>
        <p:nvSpPr>
          <p:cNvPr id="7" name="右大括号 6">
            <a:extLst>
              <a:ext uri="{FF2B5EF4-FFF2-40B4-BE49-F238E27FC236}">
                <a16:creationId xmlns:a16="http://schemas.microsoft.com/office/drawing/2014/main" id="{61AC28DF-F7B2-52FD-9A25-180877F37A6E}"/>
              </a:ext>
            </a:extLst>
          </p:cNvPr>
          <p:cNvSpPr/>
          <p:nvPr/>
        </p:nvSpPr>
        <p:spPr>
          <a:xfrm rot="10800000">
            <a:off x="2624268" y="1687479"/>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C3D614C-7126-9F92-3FA1-F15A690EF76E}"/>
              </a:ext>
            </a:extLst>
          </p:cNvPr>
          <p:cNvSpPr txBox="1"/>
          <p:nvPr/>
        </p:nvSpPr>
        <p:spPr>
          <a:xfrm>
            <a:off x="287676" y="4636551"/>
            <a:ext cx="2594832" cy="1231106"/>
          </a:xfrm>
          <a:prstGeom prst="rect">
            <a:avLst/>
          </a:prstGeom>
          <a:noFill/>
        </p:spPr>
        <p:txBody>
          <a:bodyPr wrap="square">
            <a:spAutoFit/>
          </a:bodyPr>
          <a:lstStyle/>
          <a:p>
            <a:pPr algn="ct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钯催化</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数据</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zh-CN" altLang="en-US"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15</a:t>
            </a:r>
            <a:r>
              <a:rPr lang="zh-CN" altLang="en-US"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卤化物，</a:t>
            </a:r>
            <a:r>
              <a:rPr lang="en-US" altLang="zh-CN"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配体，</a:t>
            </a:r>
            <a:endParaRPr lang="en-US" altLang="zh-CN"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en-US" altLang="zh-CN"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3</a:t>
            </a:r>
            <a:r>
              <a:rPr lang="zh-CN" altLang="en-US"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碱基，</a:t>
            </a:r>
            <a:r>
              <a:rPr lang="en-US" altLang="zh-CN"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23</a:t>
            </a:r>
            <a:r>
              <a:rPr lang="zh-CN" altLang="en-US"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添加剂）</a:t>
            </a:r>
            <a:endParaRPr lang="en-US" altLang="zh-CN" sz="1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en-US" altLang="zh-CN" sz="16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Spartan-</a:t>
            </a:r>
            <a:r>
              <a:rPr lang="en-US" altLang="zh-CN" sz="1600"/>
              <a:t>Wavefunction</a:t>
            </a:r>
            <a:endParaRPr lang="en-US" altLang="zh-CN" sz="16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en-US" altLang="zh-CN" sz="16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4608*120</a:t>
            </a:r>
            <a:endParaRPr lang="zh-CN" altLang="en-US" sz="1600"/>
          </a:p>
        </p:txBody>
      </p:sp>
      <p:sp>
        <p:nvSpPr>
          <p:cNvPr id="13" name="文本框 12">
            <a:extLst>
              <a:ext uri="{FF2B5EF4-FFF2-40B4-BE49-F238E27FC236}">
                <a16:creationId xmlns:a16="http://schemas.microsoft.com/office/drawing/2014/main" id="{6CF04143-B373-5922-0A01-84684F8DBFDB}"/>
              </a:ext>
            </a:extLst>
          </p:cNvPr>
          <p:cNvSpPr txBox="1"/>
          <p:nvPr/>
        </p:nvSpPr>
        <p:spPr>
          <a:xfrm>
            <a:off x="3213644" y="2904232"/>
            <a:ext cx="1341783" cy="646331"/>
          </a:xfrm>
          <a:prstGeom prst="rect">
            <a:avLst/>
          </a:prstGeom>
          <a:noFill/>
        </p:spPr>
        <p:txBody>
          <a:bodyPr wrap="square">
            <a:spAutoFit/>
          </a:bodyPr>
          <a:lstStyle/>
          <a:p>
            <a:pPr algn="ct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数据集</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a:t>
            </a:r>
          </a:p>
          <a:p>
            <a:pPr algn="ct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88*25</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zh-CN" altLang="en-US"/>
          </a:p>
        </p:txBody>
      </p:sp>
      <p:sp>
        <p:nvSpPr>
          <p:cNvPr id="16" name="文本框 15">
            <a:extLst>
              <a:ext uri="{FF2B5EF4-FFF2-40B4-BE49-F238E27FC236}">
                <a16:creationId xmlns:a16="http://schemas.microsoft.com/office/drawing/2014/main" id="{A72D039D-4A31-DD16-F496-597926EF251D}"/>
              </a:ext>
            </a:extLst>
          </p:cNvPr>
          <p:cNvSpPr txBox="1"/>
          <p:nvPr/>
        </p:nvSpPr>
        <p:spPr>
          <a:xfrm>
            <a:off x="3009064" y="1474813"/>
            <a:ext cx="1750945" cy="646331"/>
          </a:xfrm>
          <a:prstGeom prst="rect">
            <a:avLst/>
          </a:prstGeom>
          <a:noFill/>
        </p:spPr>
        <p:txBody>
          <a:bodyPr wrap="square">
            <a:spAutoFit/>
          </a:bodyPr>
          <a:lstStyle/>
          <a:p>
            <a:pPr algn="ct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数据集</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753*33</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zh-CN" altLang="en-US"/>
          </a:p>
        </p:txBody>
      </p:sp>
      <p:sp>
        <p:nvSpPr>
          <p:cNvPr id="19" name="右大括号 18">
            <a:extLst>
              <a:ext uri="{FF2B5EF4-FFF2-40B4-BE49-F238E27FC236}">
                <a16:creationId xmlns:a16="http://schemas.microsoft.com/office/drawing/2014/main" id="{2CAA0785-50AF-4E52-A99F-44390E7E97D0}"/>
              </a:ext>
            </a:extLst>
          </p:cNvPr>
          <p:cNvSpPr/>
          <p:nvPr/>
        </p:nvSpPr>
        <p:spPr>
          <a:xfrm rot="10800000">
            <a:off x="4578275" y="1082360"/>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2FFA574-7ABC-CE08-1373-D93FF86F14FF}"/>
              </a:ext>
            </a:extLst>
          </p:cNvPr>
          <p:cNvSpPr txBox="1"/>
          <p:nvPr/>
        </p:nvSpPr>
        <p:spPr>
          <a:xfrm>
            <a:off x="5197594" y="1197815"/>
            <a:ext cx="1908730" cy="1200329"/>
          </a:xfrm>
          <a:prstGeom prst="rect">
            <a:avLst/>
          </a:prstGeom>
          <a:noFill/>
        </p:spPr>
        <p:txBody>
          <a:bodyPr wrap="square">
            <a:spAutoFit/>
          </a:bodyPr>
          <a:lstStyle/>
          <a:p>
            <a:pPr marL="285750" indent="-285750">
              <a:buFont typeface="Arial" panose="020B0604020202020204" pitchFamily="34" charset="0"/>
              <a:buChar char="•"/>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Fe</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(72)</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285750" indent="-285750">
              <a:buFont typeface="Arial" panose="020B0604020202020204" pitchFamily="34" charset="0"/>
              <a:buChar char="•"/>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Co (38)</a:t>
            </a:r>
          </a:p>
          <a:p>
            <a:pPr marL="285750" indent="-285750">
              <a:buFont typeface="Arial" panose="020B0604020202020204" pitchFamily="34" charset="0"/>
              <a:buChar char="•"/>
            </a:pP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Ni (536)</a:t>
            </a:r>
          </a:p>
          <a:p>
            <a:pPr marL="285750" indent="-285750">
              <a:buFont typeface="Arial" panose="020B0604020202020204" pitchFamily="34" charset="0"/>
              <a:buChar char="•"/>
            </a:pP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其他</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(101)</a:t>
            </a:r>
          </a:p>
        </p:txBody>
      </p:sp>
      <p:sp>
        <p:nvSpPr>
          <p:cNvPr id="25" name="文本框 24">
            <a:extLst>
              <a:ext uri="{FF2B5EF4-FFF2-40B4-BE49-F238E27FC236}">
                <a16:creationId xmlns:a16="http://schemas.microsoft.com/office/drawing/2014/main" id="{58488992-A44D-3378-CD52-6E95CB3260DD}"/>
              </a:ext>
            </a:extLst>
          </p:cNvPr>
          <p:cNvSpPr txBox="1"/>
          <p:nvPr/>
        </p:nvSpPr>
        <p:spPr>
          <a:xfrm>
            <a:off x="5241080" y="2934052"/>
            <a:ext cx="1908730" cy="369332"/>
          </a:xfrm>
          <a:prstGeom prst="rect">
            <a:avLst/>
          </a:prstGeom>
          <a:noFill/>
        </p:spPr>
        <p:txBody>
          <a:bodyPr wrap="square">
            <a:spAutoFit/>
          </a:bodyPr>
          <a:lstStyle/>
          <a:p>
            <a:pPr marL="285750" indent="-285750">
              <a:buFont typeface="Arial" panose="020B0604020202020204" pitchFamily="34" charset="0"/>
              <a:buChar char="•"/>
            </a:pP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Ti (</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88)</a:t>
            </a:r>
          </a:p>
        </p:txBody>
      </p:sp>
      <p:sp>
        <p:nvSpPr>
          <p:cNvPr id="28" name="右大括号 27">
            <a:extLst>
              <a:ext uri="{FF2B5EF4-FFF2-40B4-BE49-F238E27FC236}">
                <a16:creationId xmlns:a16="http://schemas.microsoft.com/office/drawing/2014/main" id="{79C9535F-CBA0-7441-532D-9741688984CE}"/>
              </a:ext>
            </a:extLst>
          </p:cNvPr>
          <p:cNvSpPr/>
          <p:nvPr/>
        </p:nvSpPr>
        <p:spPr>
          <a:xfrm rot="10800000">
            <a:off x="4578275" y="2934049"/>
            <a:ext cx="566531" cy="3693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右大括号 28">
            <a:extLst>
              <a:ext uri="{FF2B5EF4-FFF2-40B4-BE49-F238E27FC236}">
                <a16:creationId xmlns:a16="http://schemas.microsoft.com/office/drawing/2014/main" id="{6BC18D8E-2DAE-026E-953F-6F68386FFAB9}"/>
              </a:ext>
            </a:extLst>
          </p:cNvPr>
          <p:cNvSpPr/>
          <p:nvPr/>
        </p:nvSpPr>
        <p:spPr>
          <a:xfrm rot="10800000">
            <a:off x="2624268" y="4184375"/>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79B4061A-A883-F73C-2DA4-7F03B11E772B}"/>
              </a:ext>
            </a:extLst>
          </p:cNvPr>
          <p:cNvSpPr txBox="1"/>
          <p:nvPr/>
        </p:nvSpPr>
        <p:spPr>
          <a:xfrm>
            <a:off x="3253808" y="4299827"/>
            <a:ext cx="1750945" cy="1200329"/>
          </a:xfrm>
          <a:prstGeom prst="rect">
            <a:avLst/>
          </a:prstGeom>
          <a:noFill/>
        </p:spPr>
        <p:txBody>
          <a:bodyPr wrap="square">
            <a:spAutoFit/>
          </a:bodyPr>
          <a:lstStyle/>
          <a:p>
            <a:pPr marL="285750" indent="-285750">
              <a:buFont typeface="Arial" panose="020B0604020202020204" pitchFamily="34" charset="0"/>
              <a:buChar char="•"/>
            </a:pP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卤化物</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a:t>
            </a:r>
            <a:b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b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卤化物</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a:t>
            </a:r>
          </a:p>
          <a:p>
            <a:pPr marL="285750" indent="-285750">
              <a:buFont typeface="Arial" panose="020B0604020202020204" pitchFamily="34" charset="0"/>
              <a:buChar char="•"/>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p>
          <a:p>
            <a:pPr marL="285750" indent="-285750">
              <a:buFont typeface="Arial" panose="020B0604020202020204" pitchFamily="34" charset="0"/>
              <a:buChar char="•"/>
            </a:pP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15</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种）</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34" name="右大括号 33">
            <a:extLst>
              <a:ext uri="{FF2B5EF4-FFF2-40B4-BE49-F238E27FC236}">
                <a16:creationId xmlns:a16="http://schemas.microsoft.com/office/drawing/2014/main" id="{3EF1CE02-380B-6BC9-B8BA-DD99F31552D7}"/>
              </a:ext>
            </a:extLst>
          </p:cNvPr>
          <p:cNvSpPr/>
          <p:nvPr/>
        </p:nvSpPr>
        <p:spPr>
          <a:xfrm rot="10800000">
            <a:off x="4826414" y="4184375"/>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331088E2-125A-076D-8A74-FE6FCD03CB7E}"/>
              </a:ext>
            </a:extLst>
          </p:cNvPr>
          <p:cNvSpPr txBox="1"/>
          <p:nvPr/>
        </p:nvSpPr>
        <p:spPr>
          <a:xfrm>
            <a:off x="8545514" y="1073060"/>
            <a:ext cx="2954060" cy="553998"/>
          </a:xfrm>
          <a:prstGeom prst="rect">
            <a:avLst/>
          </a:prstGeom>
          <a:noFill/>
        </p:spPr>
        <p:txBody>
          <a:bodyPr wrap="square">
            <a:spAutoFit/>
          </a:bodyPr>
          <a:lstStyle/>
          <a:p>
            <a:pPr algn="ct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预处理方式</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endParaRPr lang="zh-CN" altLang="en-US" sz="1200"/>
          </a:p>
        </p:txBody>
      </p:sp>
      <p:sp>
        <p:nvSpPr>
          <p:cNvPr id="36" name="右大括号 35">
            <a:extLst>
              <a:ext uri="{FF2B5EF4-FFF2-40B4-BE49-F238E27FC236}">
                <a16:creationId xmlns:a16="http://schemas.microsoft.com/office/drawing/2014/main" id="{60EF66AA-9F7B-09F2-8351-6FF1D02AD9D0}"/>
              </a:ext>
            </a:extLst>
          </p:cNvPr>
          <p:cNvSpPr/>
          <p:nvPr/>
        </p:nvSpPr>
        <p:spPr>
          <a:xfrm rot="16200000">
            <a:off x="9739278" y="1038314"/>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2748820-1CE2-14A7-4873-9629069AE377}"/>
              </a:ext>
            </a:extLst>
          </p:cNvPr>
          <p:cNvSpPr txBox="1"/>
          <p:nvPr/>
        </p:nvSpPr>
        <p:spPr>
          <a:xfrm>
            <a:off x="8674721" y="2100514"/>
            <a:ext cx="1341783" cy="369332"/>
          </a:xfrm>
          <a:prstGeom prst="rect">
            <a:avLst/>
          </a:prstGeom>
          <a:noFill/>
        </p:spPr>
        <p:txBody>
          <a:bodyPr wrap="square">
            <a:spAutoFit/>
          </a:bodyPr>
          <a:lstStyle/>
          <a:p>
            <a:pPr algn="ct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原始维度</a:t>
            </a:r>
            <a:endParaRPr lang="zh-CN" altLang="en-US" sz="1200"/>
          </a:p>
        </p:txBody>
      </p:sp>
      <p:sp>
        <p:nvSpPr>
          <p:cNvPr id="39" name="文本框 38">
            <a:extLst>
              <a:ext uri="{FF2B5EF4-FFF2-40B4-BE49-F238E27FC236}">
                <a16:creationId xmlns:a16="http://schemas.microsoft.com/office/drawing/2014/main" id="{93E7BF9B-1104-AA13-326F-21BB48981D3B}"/>
              </a:ext>
            </a:extLst>
          </p:cNvPr>
          <p:cNvSpPr txBox="1"/>
          <p:nvPr/>
        </p:nvSpPr>
        <p:spPr>
          <a:xfrm>
            <a:off x="9795691" y="1987918"/>
            <a:ext cx="2090441" cy="646331"/>
          </a:xfrm>
          <a:prstGeom prst="rect">
            <a:avLst/>
          </a:prstGeom>
          <a:noFill/>
        </p:spPr>
        <p:txBody>
          <a:bodyPr wrap="square">
            <a:spAutoFit/>
          </a:bodyPr>
          <a:lstStyle/>
          <a:p>
            <a:pPr algn="ct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Matminer </a:t>
            </a:r>
          </a:p>
          <a:p>
            <a:pPr algn="ct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其他参数</a:t>
            </a:r>
            <a:endParaRPr lang="zh-CN" altLang="en-US" sz="1200"/>
          </a:p>
        </p:txBody>
      </p:sp>
    </p:spTree>
    <p:custDataLst>
      <p:tags r:id="rId1"/>
    </p:custDataLst>
    <p:extLst>
      <p:ext uri="{BB962C8B-B14F-4D97-AF65-F5344CB8AC3E}">
        <p14:creationId xmlns:p14="http://schemas.microsoft.com/office/powerpoint/2010/main" val="2084681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32AE5-B6D3-6B10-2DD5-F2739DB1EA3A}"/>
            </a:ext>
          </a:extLst>
        </p:cNvPr>
        <p:cNvGrpSpPr/>
        <p:nvPr/>
      </p:nvGrpSpPr>
      <p:grpSpPr>
        <a:xfrm>
          <a:off x="0" y="0"/>
          <a:ext cx="0" cy="0"/>
          <a:chOff x="0" y="0"/>
          <a:chExt cx="0" cy="0"/>
        </a:xfrm>
      </p:grpSpPr>
      <p:pic>
        <p:nvPicPr>
          <p:cNvPr id="17" name="Picture 3" descr="E:\研二上\各类总结报告\课题组总结报告\图片2.jpg">
            <a:extLst>
              <a:ext uri="{FF2B5EF4-FFF2-40B4-BE49-F238E27FC236}">
                <a16:creationId xmlns:a16="http://schemas.microsoft.com/office/drawing/2014/main" id="{20785021-3396-33CF-C6D8-D3725D2CC6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1082" y="152499"/>
            <a:ext cx="2646363"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FAF67FE4-18A4-53E8-5408-7B6E85636D4E}"/>
              </a:ext>
            </a:extLst>
          </p:cNvPr>
          <p:cNvCxnSpPr/>
          <p:nvPr/>
        </p:nvCxnSpPr>
        <p:spPr>
          <a:xfrm>
            <a:off x="0" y="747603"/>
            <a:ext cx="12157710" cy="33655"/>
          </a:xfrm>
          <a:prstGeom prst="line">
            <a:avLst/>
          </a:prstGeom>
          <a:ln w="57150" cmpd="sng">
            <a:solidFill>
              <a:schemeClr val="accent1">
                <a:shade val="50000"/>
              </a:schemeClr>
            </a:solidFill>
            <a:prstDash val="solid"/>
          </a:ln>
        </p:spPr>
        <p:style>
          <a:lnRef idx="2">
            <a:schemeClr val="dk1"/>
          </a:lnRef>
          <a:fillRef idx="0">
            <a:schemeClr val="dk1"/>
          </a:fillRef>
          <a:effectRef idx="1">
            <a:schemeClr val="dk1"/>
          </a:effectRef>
          <a:fontRef idx="minor">
            <a:schemeClr val="tx1"/>
          </a:fontRef>
        </p:style>
      </p:cxnSp>
      <p:sp>
        <p:nvSpPr>
          <p:cNvPr id="3" name="文本框 2">
            <a:extLst>
              <a:ext uri="{FF2B5EF4-FFF2-40B4-BE49-F238E27FC236}">
                <a16:creationId xmlns:a16="http://schemas.microsoft.com/office/drawing/2014/main" id="{565A3159-109E-DC80-32F7-6F683530C679}"/>
              </a:ext>
            </a:extLst>
          </p:cNvPr>
          <p:cNvSpPr txBox="1"/>
          <p:nvPr>
            <p:custDataLst>
              <p:tags r:id="rId2"/>
            </p:custDataLst>
          </p:nvPr>
        </p:nvSpPr>
        <p:spPr>
          <a:xfrm>
            <a:off x="1" y="91370"/>
            <a:ext cx="5137078" cy="780710"/>
          </a:xfrm>
          <a:prstGeom prst="rect">
            <a:avLst/>
          </a:prstGeom>
          <a:noFill/>
        </p:spPr>
        <p:txBody>
          <a:bodyPr wrap="square" rtlCol="0">
            <a:noAutofit/>
          </a:bodyPr>
          <a:lstStyle/>
          <a:p>
            <a:pPr algn="r"/>
            <a:r>
              <a:rPr lang="zh-CN" altLang="en-US" sz="3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材料数据建模</a:t>
            </a:r>
            <a:r>
              <a:rPr lang="en-US" altLang="zh-CN" sz="3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zh-CN" altLang="en-US" sz="3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参考论文</a:t>
            </a:r>
            <a:endParaRPr lang="en-US" altLang="zh-CN" sz="32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42" name="文本框 41">
            <a:extLst>
              <a:ext uri="{FF2B5EF4-FFF2-40B4-BE49-F238E27FC236}">
                <a16:creationId xmlns:a16="http://schemas.microsoft.com/office/drawing/2014/main" id="{C7077D74-1DBC-780D-4E13-2AD202BC15F7}"/>
              </a:ext>
            </a:extLst>
          </p:cNvPr>
          <p:cNvSpPr txBox="1"/>
          <p:nvPr/>
        </p:nvSpPr>
        <p:spPr>
          <a:xfrm>
            <a:off x="938993" y="1805314"/>
            <a:ext cx="1683578" cy="646331"/>
          </a:xfrm>
          <a:prstGeom prst="rect">
            <a:avLst/>
          </a:prstGeom>
          <a:noFill/>
        </p:spPr>
        <p:txBody>
          <a:bodyPr wrap="square">
            <a:spAutoFit/>
          </a:bodyPr>
          <a:lstStyle/>
          <a:p>
            <a:pPr algn="ct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钙钛矿数据（</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344*12 </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zh-CN" altLang="en-US"/>
          </a:p>
        </p:txBody>
      </p:sp>
      <p:sp>
        <p:nvSpPr>
          <p:cNvPr id="2" name="右大括号 1">
            <a:extLst>
              <a:ext uri="{FF2B5EF4-FFF2-40B4-BE49-F238E27FC236}">
                <a16:creationId xmlns:a16="http://schemas.microsoft.com/office/drawing/2014/main" id="{C48507A2-326B-64B2-C67A-F92CD19655E7}"/>
              </a:ext>
            </a:extLst>
          </p:cNvPr>
          <p:cNvSpPr/>
          <p:nvPr/>
        </p:nvSpPr>
        <p:spPr>
          <a:xfrm rot="10800000">
            <a:off x="2622571" y="1412861"/>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2A05ECD-24F7-A7D2-8426-9AB840B3E319}"/>
              </a:ext>
            </a:extLst>
          </p:cNvPr>
          <p:cNvSpPr txBox="1"/>
          <p:nvPr/>
        </p:nvSpPr>
        <p:spPr>
          <a:xfrm>
            <a:off x="3189102" y="1528313"/>
            <a:ext cx="2271022" cy="1200329"/>
          </a:xfrm>
          <a:prstGeom prst="rect">
            <a:avLst/>
          </a:prstGeom>
          <a:noFill/>
        </p:spPr>
        <p:txBody>
          <a:bodyPr wrap="square">
            <a:spAutoFit/>
          </a:bodyPr>
          <a:lstStyle/>
          <a:p>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GP--Spearman </a:t>
            </a:r>
          </a:p>
          <a:p>
            <a:pPr marL="285750" indent="-285750">
              <a:buFont typeface="Arial" panose="020B0604020202020204" pitchFamily="34" charset="0"/>
              <a:buChar char="•"/>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10—0.5</a:t>
            </a:r>
          </a:p>
          <a:p>
            <a:pPr marL="285750" indent="-285750">
              <a:buFont typeface="Arial" panose="020B0604020202020204" pitchFamily="34" charset="0"/>
              <a:buChar char="•"/>
            </a:pP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30—0.6</a:t>
            </a:r>
          </a:p>
          <a:p>
            <a:pPr marL="285750" indent="-285750">
              <a:buFont typeface="Arial" panose="020B0604020202020204" pitchFamily="34" charset="0"/>
              <a:buChar char="•"/>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100—0.65</a:t>
            </a:r>
          </a:p>
        </p:txBody>
      </p:sp>
      <p:sp>
        <p:nvSpPr>
          <p:cNvPr id="5" name="文本框 4">
            <a:extLst>
              <a:ext uri="{FF2B5EF4-FFF2-40B4-BE49-F238E27FC236}">
                <a16:creationId xmlns:a16="http://schemas.microsoft.com/office/drawing/2014/main" id="{C66503E6-5AD3-8029-1000-ABED1DF252D0}"/>
              </a:ext>
            </a:extLst>
          </p:cNvPr>
          <p:cNvSpPr txBox="1"/>
          <p:nvPr/>
        </p:nvSpPr>
        <p:spPr>
          <a:xfrm>
            <a:off x="855927" y="4663579"/>
            <a:ext cx="1683578" cy="646331"/>
          </a:xfrm>
          <a:prstGeom prst="rect">
            <a:avLst/>
          </a:prstGeom>
          <a:noFill/>
        </p:spPr>
        <p:txBody>
          <a:bodyPr wrap="square">
            <a:spAutoFit/>
          </a:bodyPr>
          <a:lstStyle/>
          <a:p>
            <a:pPr algn="ct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Ni</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合金数据（</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266*27 </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zh-CN" altLang="en-US"/>
          </a:p>
        </p:txBody>
      </p:sp>
      <p:sp>
        <p:nvSpPr>
          <p:cNvPr id="9" name="右大括号 8">
            <a:extLst>
              <a:ext uri="{FF2B5EF4-FFF2-40B4-BE49-F238E27FC236}">
                <a16:creationId xmlns:a16="http://schemas.microsoft.com/office/drawing/2014/main" id="{CC5873FA-89B4-0C91-CEC1-F444816D1FFB}"/>
              </a:ext>
            </a:extLst>
          </p:cNvPr>
          <p:cNvSpPr/>
          <p:nvPr/>
        </p:nvSpPr>
        <p:spPr>
          <a:xfrm rot="10800000">
            <a:off x="2430037" y="4107039"/>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AE83D61-8454-D903-AB1C-801F65E1979D}"/>
              </a:ext>
            </a:extLst>
          </p:cNvPr>
          <p:cNvSpPr txBox="1"/>
          <p:nvPr/>
        </p:nvSpPr>
        <p:spPr>
          <a:xfrm>
            <a:off x="2996568" y="4013904"/>
            <a:ext cx="2271022" cy="1754326"/>
          </a:xfrm>
          <a:prstGeom prst="rect">
            <a:avLst/>
          </a:prstGeom>
          <a:noFill/>
        </p:spPr>
        <p:txBody>
          <a:bodyPr wrap="square">
            <a:spAutoFit/>
          </a:bodyPr>
          <a:lstStyle/>
          <a:p>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Autogloun </a:t>
            </a:r>
          </a:p>
          <a:p>
            <a:pPr marL="285750" indent="-285750">
              <a:buFont typeface="Arial" panose="020B0604020202020204" pitchFamily="34" charset="0"/>
              <a:buChar char="•"/>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9</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训练测试</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MSE 0.1</a:t>
            </a:r>
          </a:p>
          <a:p>
            <a:pPr marL="285750" indent="-285750">
              <a:buFont typeface="Arial" panose="020B0604020202020204" pitchFamily="34" charset="0"/>
              <a:buChar char="•"/>
            </a:pPr>
            <a:endPar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285750" indent="-285750">
              <a:buFont typeface="Arial" panose="020B0604020202020204" pitchFamily="34" charset="0"/>
              <a:buChar char="•"/>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8</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个数据外延</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R</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方 </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0.9</a:t>
            </a:r>
          </a:p>
        </p:txBody>
      </p:sp>
      <p:sp>
        <p:nvSpPr>
          <p:cNvPr id="14" name="文本框 13">
            <a:extLst>
              <a:ext uri="{FF2B5EF4-FFF2-40B4-BE49-F238E27FC236}">
                <a16:creationId xmlns:a16="http://schemas.microsoft.com/office/drawing/2014/main" id="{3F4EE54E-7773-10C2-0424-E7156E276CE8}"/>
              </a:ext>
            </a:extLst>
          </p:cNvPr>
          <p:cNvSpPr txBox="1"/>
          <p:nvPr/>
        </p:nvSpPr>
        <p:spPr>
          <a:xfrm>
            <a:off x="5983220" y="2004564"/>
            <a:ext cx="2594832" cy="615553"/>
          </a:xfrm>
          <a:prstGeom prst="rect">
            <a:avLst/>
          </a:prstGeom>
          <a:noFill/>
        </p:spPr>
        <p:txBody>
          <a:bodyPr wrap="square">
            <a:spAutoFit/>
          </a:bodyPr>
          <a:lstStyle/>
          <a:p>
            <a:pPr algn="ct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钯催化</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数据</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a:r>
              <a:rPr lang="en-US" altLang="zh-CN" sz="16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4608*120</a:t>
            </a:r>
            <a:endParaRPr lang="zh-CN" altLang="en-US" sz="1600"/>
          </a:p>
        </p:txBody>
      </p:sp>
      <p:sp>
        <p:nvSpPr>
          <p:cNvPr id="15" name="右大括号 14">
            <a:extLst>
              <a:ext uri="{FF2B5EF4-FFF2-40B4-BE49-F238E27FC236}">
                <a16:creationId xmlns:a16="http://schemas.microsoft.com/office/drawing/2014/main" id="{711C221D-F9C8-A956-00B6-75918EC1F85A}"/>
              </a:ext>
            </a:extLst>
          </p:cNvPr>
          <p:cNvSpPr/>
          <p:nvPr/>
        </p:nvSpPr>
        <p:spPr>
          <a:xfrm rot="10800000">
            <a:off x="8101372" y="1596722"/>
            <a:ext cx="566531" cy="14312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877342C-0E41-B7D4-EED5-E3433BFF885F}"/>
              </a:ext>
            </a:extLst>
          </p:cNvPr>
          <p:cNvSpPr txBox="1"/>
          <p:nvPr/>
        </p:nvSpPr>
        <p:spPr>
          <a:xfrm>
            <a:off x="8667903" y="1669354"/>
            <a:ext cx="2794118" cy="1477328"/>
          </a:xfrm>
          <a:prstGeom prst="rect">
            <a:avLst/>
          </a:prstGeom>
          <a:noFill/>
        </p:spPr>
        <p:txBody>
          <a:bodyPr wrap="square">
            <a:spAutoFit/>
          </a:bodyPr>
          <a:lstStyle/>
          <a:p>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RF--R</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方</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a:t>
            </a:r>
          </a:p>
          <a:p>
            <a:pPr marL="285750" indent="-285750">
              <a:buFont typeface="Arial" panose="020B0604020202020204" pitchFamily="34" charset="0"/>
              <a:buChar char="•"/>
            </a:pP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训练</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2.5%</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—0.59</a:t>
            </a:r>
          </a:p>
          <a:p>
            <a:pPr marL="285750" indent="-285750">
              <a:buFont typeface="Arial" panose="020B0604020202020204" pitchFamily="34" charset="0"/>
              <a:buChar char="•"/>
            </a:pP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训练</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5%</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—0.68</a:t>
            </a:r>
          </a:p>
          <a:p>
            <a:pPr marL="285750" indent="-285750">
              <a:buFont typeface="Arial" panose="020B0604020202020204" pitchFamily="34" charset="0"/>
              <a:buChar char="•"/>
            </a:pP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训练</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10%</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—0.77</a:t>
            </a:r>
          </a:p>
          <a:p>
            <a:pPr marL="285750" indent="-285750">
              <a:buFont typeface="Arial" panose="020B0604020202020204" pitchFamily="34" charset="0"/>
              <a:buChar char="•"/>
            </a:pP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3" name="文本框 22">
            <a:extLst>
              <a:ext uri="{FF2B5EF4-FFF2-40B4-BE49-F238E27FC236}">
                <a16:creationId xmlns:a16="http://schemas.microsoft.com/office/drawing/2014/main" id="{F5C15124-B6D1-C1BF-AA10-ACA4920CBB8F}"/>
              </a:ext>
            </a:extLst>
          </p:cNvPr>
          <p:cNvSpPr txBox="1"/>
          <p:nvPr/>
        </p:nvSpPr>
        <p:spPr>
          <a:xfrm>
            <a:off x="855927" y="4013904"/>
            <a:ext cx="1455758" cy="369332"/>
          </a:xfrm>
          <a:prstGeom prst="rect">
            <a:avLst/>
          </a:prstGeom>
          <a:noFill/>
        </p:spPr>
        <p:txBody>
          <a:bodyPr wrap="square">
            <a:spAutoFit/>
          </a:bodyPr>
          <a:lstStyle/>
          <a:p>
            <a:r>
              <a:rPr lang="zh-CN" altLang="en-US" sz="1800" spc="30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合金论文</a:t>
            </a:r>
            <a:r>
              <a:rPr lang="en-US" altLang="zh-CN" sz="1800" spc="30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a:t>
            </a:r>
            <a:endParaRPr lang="zh-CN" altLang="en-US"/>
          </a:p>
        </p:txBody>
      </p:sp>
      <p:sp>
        <p:nvSpPr>
          <p:cNvPr id="24" name="文本框 23">
            <a:extLst>
              <a:ext uri="{FF2B5EF4-FFF2-40B4-BE49-F238E27FC236}">
                <a16:creationId xmlns:a16="http://schemas.microsoft.com/office/drawing/2014/main" id="{C3F893EB-E77F-8FD2-014E-B626BC974DAB}"/>
              </a:ext>
            </a:extLst>
          </p:cNvPr>
          <p:cNvSpPr txBox="1"/>
          <p:nvPr/>
        </p:nvSpPr>
        <p:spPr>
          <a:xfrm>
            <a:off x="6117473" y="3290849"/>
            <a:ext cx="1455758" cy="369332"/>
          </a:xfrm>
          <a:prstGeom prst="rect">
            <a:avLst/>
          </a:prstGeom>
          <a:noFill/>
        </p:spPr>
        <p:txBody>
          <a:bodyPr wrap="square">
            <a:spAutoFit/>
          </a:bodyPr>
          <a:lstStyle/>
          <a:p>
            <a:r>
              <a:rPr lang="zh-CN" altLang="en-US" sz="1800" spc="30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合金论文</a:t>
            </a:r>
            <a:r>
              <a:rPr lang="en-US" altLang="zh-CN" spc="30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a:t>
            </a:r>
            <a:endParaRPr lang="zh-CN" altLang="en-US"/>
          </a:p>
        </p:txBody>
      </p:sp>
      <p:sp>
        <p:nvSpPr>
          <p:cNvPr id="26" name="文本框 25">
            <a:extLst>
              <a:ext uri="{FF2B5EF4-FFF2-40B4-BE49-F238E27FC236}">
                <a16:creationId xmlns:a16="http://schemas.microsoft.com/office/drawing/2014/main" id="{ADD32686-9657-1957-962F-08C2CCEFC8ED}"/>
              </a:ext>
            </a:extLst>
          </p:cNvPr>
          <p:cNvSpPr txBox="1"/>
          <p:nvPr/>
        </p:nvSpPr>
        <p:spPr>
          <a:xfrm>
            <a:off x="6367667" y="3897434"/>
            <a:ext cx="1864951" cy="646331"/>
          </a:xfrm>
          <a:prstGeom prst="rect">
            <a:avLst/>
          </a:prstGeom>
          <a:noFill/>
        </p:spPr>
        <p:txBody>
          <a:bodyPr wrap="square">
            <a:spAutoFit/>
          </a:bodyPr>
          <a:lstStyle/>
          <a:p>
            <a:pPr algn="ct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合金数据集</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1</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753*34</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zh-CN" altLang="en-US"/>
          </a:p>
        </p:txBody>
      </p:sp>
      <p:sp>
        <p:nvSpPr>
          <p:cNvPr id="27" name="右大括号 26">
            <a:extLst>
              <a:ext uri="{FF2B5EF4-FFF2-40B4-BE49-F238E27FC236}">
                <a16:creationId xmlns:a16="http://schemas.microsoft.com/office/drawing/2014/main" id="{0704C39A-F7C8-44A0-5358-2DF080D89986}"/>
              </a:ext>
            </a:extLst>
          </p:cNvPr>
          <p:cNvSpPr/>
          <p:nvPr/>
        </p:nvSpPr>
        <p:spPr>
          <a:xfrm rot="10800000">
            <a:off x="8193617" y="3781977"/>
            <a:ext cx="566531" cy="8454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095DF6D-71B5-4EA4-E6A5-BBF250A0BDD0}"/>
              </a:ext>
            </a:extLst>
          </p:cNvPr>
          <p:cNvSpPr txBox="1"/>
          <p:nvPr/>
        </p:nvSpPr>
        <p:spPr>
          <a:xfrm>
            <a:off x="8760148" y="3897434"/>
            <a:ext cx="2445188" cy="646331"/>
          </a:xfrm>
          <a:prstGeom prst="rect">
            <a:avLst/>
          </a:prstGeom>
          <a:noFill/>
        </p:spPr>
        <p:txBody>
          <a:bodyPr wrap="square">
            <a:spAutoFit/>
          </a:bodyPr>
          <a:lstStyle/>
          <a:p>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CNN—R</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方</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a:t>
            </a:r>
          </a:p>
          <a:p>
            <a:pPr marL="285750" indent="-285750">
              <a:buFont typeface="Arial" panose="020B0604020202020204" pitchFamily="34" charset="0"/>
              <a:buChar char="•"/>
            </a:pP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8:2—0.96</a:t>
            </a:r>
          </a:p>
        </p:txBody>
      </p:sp>
      <p:sp>
        <p:nvSpPr>
          <p:cNvPr id="31" name="文本框 30">
            <a:extLst>
              <a:ext uri="{FF2B5EF4-FFF2-40B4-BE49-F238E27FC236}">
                <a16:creationId xmlns:a16="http://schemas.microsoft.com/office/drawing/2014/main" id="{EF1C6DEB-6166-8475-BD18-086CEDBD9E01}"/>
              </a:ext>
            </a:extLst>
          </p:cNvPr>
          <p:cNvSpPr txBox="1"/>
          <p:nvPr/>
        </p:nvSpPr>
        <p:spPr>
          <a:xfrm>
            <a:off x="6428936" y="5265248"/>
            <a:ext cx="1864951" cy="646331"/>
          </a:xfrm>
          <a:prstGeom prst="rect">
            <a:avLst/>
          </a:prstGeom>
          <a:noFill/>
        </p:spPr>
        <p:txBody>
          <a:bodyPr wrap="square">
            <a:spAutoFit/>
          </a:bodyPr>
          <a:lstStyle/>
          <a:p>
            <a:pPr algn="ct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合金数据集</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en-US" altLang="zh-CN"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88</a:t>
            </a:r>
            <a:r>
              <a:rPr lang="zh-CN" altLang="en-US"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endParaRPr lang="zh-CN" altLang="en-US"/>
          </a:p>
        </p:txBody>
      </p:sp>
      <p:sp>
        <p:nvSpPr>
          <p:cNvPr id="32" name="右大括号 31">
            <a:extLst>
              <a:ext uri="{FF2B5EF4-FFF2-40B4-BE49-F238E27FC236}">
                <a16:creationId xmlns:a16="http://schemas.microsoft.com/office/drawing/2014/main" id="{02A47A2F-0596-D160-0F13-AFE2BDEF561F}"/>
              </a:ext>
            </a:extLst>
          </p:cNvPr>
          <p:cNvSpPr/>
          <p:nvPr/>
        </p:nvSpPr>
        <p:spPr>
          <a:xfrm rot="10800000">
            <a:off x="8304222" y="5165702"/>
            <a:ext cx="566531" cy="8454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B5E0764A-BF85-26C5-D873-654DC9622BF3}"/>
              </a:ext>
            </a:extLst>
          </p:cNvPr>
          <p:cNvPicPr>
            <a:picLocks noChangeAspect="1"/>
          </p:cNvPicPr>
          <p:nvPr/>
        </p:nvPicPr>
        <p:blipFill>
          <a:blip r:embed="rId6"/>
          <a:stretch>
            <a:fillRect/>
          </a:stretch>
        </p:blipFill>
        <p:spPr>
          <a:xfrm>
            <a:off x="9016833" y="4834334"/>
            <a:ext cx="2445188" cy="1912398"/>
          </a:xfrm>
          <a:prstGeom prst="rect">
            <a:avLst/>
          </a:prstGeom>
        </p:spPr>
      </p:pic>
    </p:spTree>
    <p:custDataLst>
      <p:tags r:id="rId1"/>
    </p:custDataLst>
    <p:extLst>
      <p:ext uri="{BB962C8B-B14F-4D97-AF65-F5344CB8AC3E}">
        <p14:creationId xmlns:p14="http://schemas.microsoft.com/office/powerpoint/2010/main" val="393209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39F7BF-8D53-2EE9-9E0B-2E0AFC3DD133}"/>
              </a:ext>
            </a:extLst>
          </p:cNvPr>
          <p:cNvSpPr>
            <a:spLocks noGrp="1"/>
          </p:cNvSpPr>
          <p:nvPr>
            <p:ph type="sldNum" sz="quarter" idx="12"/>
          </p:nvPr>
        </p:nvSpPr>
        <p:spPr/>
        <p:txBody>
          <a:bodyPr/>
          <a:lstStyle/>
          <a:p>
            <a:fld id="{CE6D0088-E7B1-44B4-B1AB-922CF3440474}" type="slidenum">
              <a:rPr lang="zh-CN" altLang="en-US" smtClean="0"/>
              <a:t>33</a:t>
            </a:fld>
            <a:endParaRPr lang="zh-CN" altLang="en-US"/>
          </a:p>
        </p:txBody>
      </p:sp>
      <p:pic>
        <p:nvPicPr>
          <p:cNvPr id="6" name="图片 5">
            <a:extLst>
              <a:ext uri="{FF2B5EF4-FFF2-40B4-BE49-F238E27FC236}">
                <a16:creationId xmlns:a16="http://schemas.microsoft.com/office/drawing/2014/main" id="{6584A9C2-0FCA-8358-5435-66FBD7C88440}"/>
              </a:ext>
            </a:extLst>
          </p:cNvPr>
          <p:cNvPicPr>
            <a:picLocks noChangeAspect="1"/>
          </p:cNvPicPr>
          <p:nvPr/>
        </p:nvPicPr>
        <p:blipFill>
          <a:blip r:embed="rId2"/>
          <a:stretch>
            <a:fillRect/>
          </a:stretch>
        </p:blipFill>
        <p:spPr>
          <a:xfrm>
            <a:off x="1481690" y="647081"/>
            <a:ext cx="4214917" cy="2421473"/>
          </a:xfrm>
          <a:prstGeom prst="rect">
            <a:avLst/>
          </a:prstGeom>
        </p:spPr>
      </p:pic>
      <p:sp>
        <p:nvSpPr>
          <p:cNvPr id="8" name="文本框 7">
            <a:extLst>
              <a:ext uri="{FF2B5EF4-FFF2-40B4-BE49-F238E27FC236}">
                <a16:creationId xmlns:a16="http://schemas.microsoft.com/office/drawing/2014/main" id="{07DB1472-365F-2FBD-8E7B-DC6754A141DD}"/>
              </a:ext>
            </a:extLst>
          </p:cNvPr>
          <p:cNvSpPr txBox="1"/>
          <p:nvPr/>
        </p:nvSpPr>
        <p:spPr>
          <a:xfrm>
            <a:off x="8152896" y="304847"/>
            <a:ext cx="2882966" cy="4247317"/>
          </a:xfrm>
          <a:prstGeom prst="rect">
            <a:avLst/>
          </a:prstGeom>
          <a:noFill/>
        </p:spPr>
        <p:txBody>
          <a:bodyPr wrap="square">
            <a:spAutoFit/>
          </a:bodyPr>
          <a:lstStyle/>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三氟甲基</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氯苯</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三氟甲基</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溴苯</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三氟甲基</a:t>
            </a: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碘苯</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甲氧基氯苯</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甲氧基溴苯</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甲氧基碘苯</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乙基氯苯</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乙基溴苯</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4-</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乙基碘苯</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氯吡啶</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溴吡啶</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碘吡啶</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3-</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氯吡啶</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3-</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溴吡啶</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marL="342900" indent="-342900">
              <a:buFont typeface="+mj-lt"/>
              <a:buAutoNum type="arabicPeriod"/>
            </a:pPr>
            <a:r>
              <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3-</a:t>
            </a:r>
            <a:r>
              <a:rPr lang="zh-CN" altLang="en-US"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碘吡啶</a:t>
            </a:r>
            <a:endParaRPr lang="en-US" altLang="zh-CN" sz="1800" spc="30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1" name="矩形: 圆角 10">
            <a:extLst>
              <a:ext uri="{FF2B5EF4-FFF2-40B4-BE49-F238E27FC236}">
                <a16:creationId xmlns:a16="http://schemas.microsoft.com/office/drawing/2014/main" id="{9432F6EA-5CB3-0520-6471-D4B278064A51}"/>
              </a:ext>
            </a:extLst>
          </p:cNvPr>
          <p:cNvSpPr/>
          <p:nvPr/>
        </p:nvSpPr>
        <p:spPr>
          <a:xfrm>
            <a:off x="5227165" y="4920751"/>
            <a:ext cx="1962178" cy="561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黑体" panose="02010609060101010101" pitchFamily="49" charset="-122"/>
                <a:ea typeface="黑体" panose="02010609060101010101" pitchFamily="49" charset="-122"/>
              </a:rPr>
              <a:t> </a:t>
            </a:r>
            <a:r>
              <a:rPr lang="en-US" altLang="zh-CN" sz="2800">
                <a:latin typeface="黑体" panose="02010609060101010101" pitchFamily="49" charset="-122"/>
                <a:ea typeface="黑体" panose="02010609060101010101" pitchFamily="49" charset="-122"/>
              </a:rPr>
              <a:t>1 :2/6/7</a:t>
            </a:r>
          </a:p>
        </p:txBody>
      </p:sp>
      <p:sp>
        <p:nvSpPr>
          <p:cNvPr id="12" name="矩形 11">
            <a:extLst>
              <a:ext uri="{FF2B5EF4-FFF2-40B4-BE49-F238E27FC236}">
                <a16:creationId xmlns:a16="http://schemas.microsoft.com/office/drawing/2014/main" id="{0A2779E5-A79A-434F-9CF7-153A2484BB4A}"/>
              </a:ext>
            </a:extLst>
          </p:cNvPr>
          <p:cNvSpPr/>
          <p:nvPr/>
        </p:nvSpPr>
        <p:spPr>
          <a:xfrm>
            <a:off x="1012124" y="4663899"/>
            <a:ext cx="2179117" cy="157385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973FA95-506E-1BD3-154C-231C4805369E}"/>
              </a:ext>
            </a:extLst>
          </p:cNvPr>
          <p:cNvSpPr/>
          <p:nvPr/>
        </p:nvSpPr>
        <p:spPr>
          <a:xfrm>
            <a:off x="1729984" y="4561303"/>
            <a:ext cx="845933" cy="1294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CCA7D3C-894A-5EE2-EDB7-3DE04C7B44DD}"/>
              </a:ext>
            </a:extLst>
          </p:cNvPr>
          <p:cNvSpPr txBox="1"/>
          <p:nvPr/>
        </p:nvSpPr>
        <p:spPr>
          <a:xfrm>
            <a:off x="1696280" y="4427899"/>
            <a:ext cx="989658" cy="369332"/>
          </a:xfrm>
          <a:prstGeom prst="rect">
            <a:avLst/>
          </a:prstGeom>
          <a:noFill/>
        </p:spPr>
        <p:txBody>
          <a:bodyPr wrap="square">
            <a:spAutoFit/>
          </a:bodyPr>
          <a:lstStyle/>
          <a:p>
            <a:r>
              <a:rPr lang="en-US" altLang="zh-CN" b="1"/>
              <a:t>source</a:t>
            </a:r>
          </a:p>
        </p:txBody>
      </p:sp>
      <p:pic>
        <p:nvPicPr>
          <p:cNvPr id="15" name="图片 14">
            <a:extLst>
              <a:ext uri="{FF2B5EF4-FFF2-40B4-BE49-F238E27FC236}">
                <a16:creationId xmlns:a16="http://schemas.microsoft.com/office/drawing/2014/main" id="{D110AAE4-2D26-168A-17F8-8A758CB38354}"/>
              </a:ext>
            </a:extLst>
          </p:cNvPr>
          <p:cNvPicPr>
            <a:picLocks noChangeAspect="1"/>
          </p:cNvPicPr>
          <p:nvPr/>
        </p:nvPicPr>
        <p:blipFill>
          <a:blip r:embed="rId3"/>
          <a:stretch>
            <a:fillRect/>
          </a:stretch>
        </p:blipFill>
        <p:spPr>
          <a:xfrm>
            <a:off x="3443638" y="4840268"/>
            <a:ext cx="518346" cy="1224368"/>
          </a:xfrm>
          <a:prstGeom prst="rect">
            <a:avLst/>
          </a:prstGeom>
        </p:spPr>
      </p:pic>
      <p:pic>
        <p:nvPicPr>
          <p:cNvPr id="16" name="图片 15">
            <a:extLst>
              <a:ext uri="{FF2B5EF4-FFF2-40B4-BE49-F238E27FC236}">
                <a16:creationId xmlns:a16="http://schemas.microsoft.com/office/drawing/2014/main" id="{810CF8B1-B7B5-D906-A7F0-644D03AB7570}"/>
              </a:ext>
            </a:extLst>
          </p:cNvPr>
          <p:cNvPicPr>
            <a:picLocks noChangeAspect="1"/>
          </p:cNvPicPr>
          <p:nvPr/>
        </p:nvPicPr>
        <p:blipFill>
          <a:blip r:embed="rId4"/>
          <a:stretch>
            <a:fillRect/>
          </a:stretch>
        </p:blipFill>
        <p:spPr>
          <a:xfrm>
            <a:off x="1197651" y="4835800"/>
            <a:ext cx="607715" cy="1233305"/>
          </a:xfrm>
          <a:prstGeom prst="rect">
            <a:avLst/>
          </a:prstGeom>
        </p:spPr>
      </p:pic>
      <p:pic>
        <p:nvPicPr>
          <p:cNvPr id="17" name="图片 16">
            <a:extLst>
              <a:ext uri="{FF2B5EF4-FFF2-40B4-BE49-F238E27FC236}">
                <a16:creationId xmlns:a16="http://schemas.microsoft.com/office/drawing/2014/main" id="{0893D595-D040-9623-D129-5D8AED663286}"/>
              </a:ext>
            </a:extLst>
          </p:cNvPr>
          <p:cNvPicPr>
            <a:picLocks noChangeAspect="1"/>
          </p:cNvPicPr>
          <p:nvPr/>
        </p:nvPicPr>
        <p:blipFill>
          <a:blip r:embed="rId5"/>
          <a:stretch>
            <a:fillRect/>
          </a:stretch>
        </p:blipFill>
        <p:spPr>
          <a:xfrm>
            <a:off x="1914453" y="4825684"/>
            <a:ext cx="563031" cy="1233305"/>
          </a:xfrm>
          <a:prstGeom prst="rect">
            <a:avLst/>
          </a:prstGeom>
        </p:spPr>
      </p:pic>
      <p:pic>
        <p:nvPicPr>
          <p:cNvPr id="18" name="图片 17">
            <a:extLst>
              <a:ext uri="{FF2B5EF4-FFF2-40B4-BE49-F238E27FC236}">
                <a16:creationId xmlns:a16="http://schemas.microsoft.com/office/drawing/2014/main" id="{358EF296-1515-9D55-786D-C11163190A69}"/>
              </a:ext>
            </a:extLst>
          </p:cNvPr>
          <p:cNvPicPr>
            <a:picLocks noChangeAspect="1"/>
          </p:cNvPicPr>
          <p:nvPr/>
        </p:nvPicPr>
        <p:blipFill>
          <a:blip r:embed="rId6"/>
          <a:stretch>
            <a:fillRect/>
          </a:stretch>
        </p:blipFill>
        <p:spPr>
          <a:xfrm>
            <a:off x="2640603" y="4835800"/>
            <a:ext cx="518345" cy="1242242"/>
          </a:xfrm>
          <a:prstGeom prst="rect">
            <a:avLst/>
          </a:prstGeom>
        </p:spPr>
      </p:pic>
      <p:sp>
        <p:nvSpPr>
          <p:cNvPr id="19" name="文本框 18">
            <a:extLst>
              <a:ext uri="{FF2B5EF4-FFF2-40B4-BE49-F238E27FC236}">
                <a16:creationId xmlns:a16="http://schemas.microsoft.com/office/drawing/2014/main" id="{448D03C2-416B-EABD-AA7B-063966E48D87}"/>
              </a:ext>
            </a:extLst>
          </p:cNvPr>
          <p:cNvSpPr txBox="1"/>
          <p:nvPr/>
        </p:nvSpPr>
        <p:spPr>
          <a:xfrm>
            <a:off x="1012124" y="4743706"/>
            <a:ext cx="426986" cy="369332"/>
          </a:xfrm>
          <a:prstGeom prst="rect">
            <a:avLst/>
          </a:prstGeom>
          <a:noFill/>
        </p:spPr>
        <p:txBody>
          <a:bodyPr wrap="square">
            <a:spAutoFit/>
          </a:bodyPr>
          <a:lstStyle/>
          <a:p>
            <a:r>
              <a:rPr lang="en-US" altLang="zh-CN" b="1"/>
              <a:t>a</a:t>
            </a:r>
          </a:p>
        </p:txBody>
      </p:sp>
      <p:sp>
        <p:nvSpPr>
          <p:cNvPr id="20" name="文本框 19">
            <a:extLst>
              <a:ext uri="{FF2B5EF4-FFF2-40B4-BE49-F238E27FC236}">
                <a16:creationId xmlns:a16="http://schemas.microsoft.com/office/drawing/2014/main" id="{9A157AE0-3244-4B31-56B9-633B98C4BA8B}"/>
              </a:ext>
            </a:extLst>
          </p:cNvPr>
          <p:cNvSpPr txBox="1"/>
          <p:nvPr/>
        </p:nvSpPr>
        <p:spPr>
          <a:xfrm>
            <a:off x="1746753" y="4743706"/>
            <a:ext cx="426986" cy="369332"/>
          </a:xfrm>
          <a:prstGeom prst="rect">
            <a:avLst/>
          </a:prstGeom>
          <a:noFill/>
        </p:spPr>
        <p:txBody>
          <a:bodyPr wrap="square">
            <a:spAutoFit/>
          </a:bodyPr>
          <a:lstStyle/>
          <a:p>
            <a:r>
              <a:rPr lang="en-US" altLang="zh-CN" b="1"/>
              <a:t>b</a:t>
            </a:r>
          </a:p>
        </p:txBody>
      </p:sp>
      <p:sp>
        <p:nvSpPr>
          <p:cNvPr id="21" name="文本框 20">
            <a:extLst>
              <a:ext uri="{FF2B5EF4-FFF2-40B4-BE49-F238E27FC236}">
                <a16:creationId xmlns:a16="http://schemas.microsoft.com/office/drawing/2014/main" id="{B9B2AD17-B7B4-9810-3A2D-0EE0B9304EBE}"/>
              </a:ext>
            </a:extLst>
          </p:cNvPr>
          <p:cNvSpPr txBox="1"/>
          <p:nvPr/>
        </p:nvSpPr>
        <p:spPr>
          <a:xfrm>
            <a:off x="2462594" y="4736085"/>
            <a:ext cx="426986" cy="369332"/>
          </a:xfrm>
          <a:prstGeom prst="rect">
            <a:avLst/>
          </a:prstGeom>
          <a:noFill/>
        </p:spPr>
        <p:txBody>
          <a:bodyPr wrap="square">
            <a:spAutoFit/>
          </a:bodyPr>
          <a:lstStyle/>
          <a:p>
            <a:r>
              <a:rPr lang="en-US" altLang="zh-CN" b="1"/>
              <a:t>c</a:t>
            </a:r>
          </a:p>
        </p:txBody>
      </p:sp>
      <p:sp>
        <p:nvSpPr>
          <p:cNvPr id="22" name="矩形 21">
            <a:extLst>
              <a:ext uri="{FF2B5EF4-FFF2-40B4-BE49-F238E27FC236}">
                <a16:creationId xmlns:a16="http://schemas.microsoft.com/office/drawing/2014/main" id="{3BA80D6F-73E7-06F4-1C5C-9B33EE7D4140}"/>
              </a:ext>
            </a:extLst>
          </p:cNvPr>
          <p:cNvSpPr/>
          <p:nvPr/>
        </p:nvSpPr>
        <p:spPr>
          <a:xfrm>
            <a:off x="3342569" y="4663899"/>
            <a:ext cx="831195" cy="1547020"/>
          </a:xfrm>
          <a:prstGeom prst="rect">
            <a:avLst/>
          </a:prstGeom>
          <a:noFill/>
          <a:ln w="38100">
            <a:solidFill>
              <a:srgbClr val="FC34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B25987A-E3EA-DCD8-5CBB-65E1FE7E2294}"/>
              </a:ext>
            </a:extLst>
          </p:cNvPr>
          <p:cNvSpPr/>
          <p:nvPr/>
        </p:nvSpPr>
        <p:spPr>
          <a:xfrm>
            <a:off x="3403021" y="4638290"/>
            <a:ext cx="725348" cy="129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0288089-7DCF-379B-B761-8EB9BFAD47EE}"/>
              </a:ext>
            </a:extLst>
          </p:cNvPr>
          <p:cNvSpPr txBox="1"/>
          <p:nvPr/>
        </p:nvSpPr>
        <p:spPr>
          <a:xfrm>
            <a:off x="3364460" y="4479233"/>
            <a:ext cx="831195" cy="369332"/>
          </a:xfrm>
          <a:prstGeom prst="rect">
            <a:avLst/>
          </a:prstGeom>
          <a:noFill/>
        </p:spPr>
        <p:txBody>
          <a:bodyPr wrap="square">
            <a:spAutoFit/>
          </a:bodyPr>
          <a:lstStyle/>
          <a:p>
            <a:r>
              <a:rPr lang="en-US" altLang="zh-CN" b="1"/>
              <a:t>target</a:t>
            </a:r>
          </a:p>
        </p:txBody>
      </p:sp>
      <p:sp>
        <p:nvSpPr>
          <p:cNvPr id="25" name="矩形: 圆角 24">
            <a:extLst>
              <a:ext uri="{FF2B5EF4-FFF2-40B4-BE49-F238E27FC236}">
                <a16:creationId xmlns:a16="http://schemas.microsoft.com/office/drawing/2014/main" id="{8F2846E6-383F-3E87-FEA5-2FD4AA40C841}"/>
              </a:ext>
            </a:extLst>
          </p:cNvPr>
          <p:cNvSpPr/>
          <p:nvPr/>
        </p:nvSpPr>
        <p:spPr>
          <a:xfrm>
            <a:off x="5227165" y="5675801"/>
            <a:ext cx="1962178" cy="561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黑体" panose="02010609060101010101" pitchFamily="49" charset="-122"/>
                <a:ea typeface="黑体" panose="02010609060101010101" pitchFamily="49" charset="-122"/>
              </a:rPr>
              <a:t>5 :3/8/10</a:t>
            </a:r>
          </a:p>
        </p:txBody>
      </p:sp>
      <p:sp>
        <p:nvSpPr>
          <p:cNvPr id="26" name="矩形: 圆角 25">
            <a:extLst>
              <a:ext uri="{FF2B5EF4-FFF2-40B4-BE49-F238E27FC236}">
                <a16:creationId xmlns:a16="http://schemas.microsoft.com/office/drawing/2014/main" id="{E45BD8E7-F61D-0ADD-3078-1FE4090AD4C4}"/>
              </a:ext>
            </a:extLst>
          </p:cNvPr>
          <p:cNvSpPr/>
          <p:nvPr/>
        </p:nvSpPr>
        <p:spPr>
          <a:xfrm>
            <a:off x="8055205" y="4848565"/>
            <a:ext cx="2222342" cy="561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黑体" panose="02010609060101010101" pitchFamily="49" charset="-122"/>
                <a:ea typeface="黑体" panose="02010609060101010101" pitchFamily="49" charset="-122"/>
              </a:rPr>
              <a:t>9 :4/12/13</a:t>
            </a:r>
          </a:p>
        </p:txBody>
      </p:sp>
      <p:sp>
        <p:nvSpPr>
          <p:cNvPr id="27" name="矩形: 圆角 26">
            <a:extLst>
              <a:ext uri="{FF2B5EF4-FFF2-40B4-BE49-F238E27FC236}">
                <a16:creationId xmlns:a16="http://schemas.microsoft.com/office/drawing/2014/main" id="{8A595D8A-22E4-6468-4208-DB84073A2723}"/>
              </a:ext>
            </a:extLst>
          </p:cNvPr>
          <p:cNvSpPr/>
          <p:nvPr/>
        </p:nvSpPr>
        <p:spPr>
          <a:xfrm>
            <a:off x="8055205" y="5715949"/>
            <a:ext cx="2329016" cy="561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黑体" panose="02010609060101010101" pitchFamily="49" charset="-122"/>
                <a:ea typeface="黑体" panose="02010609060101010101" pitchFamily="49" charset="-122"/>
              </a:rPr>
              <a:t>15 :11/14/7</a:t>
            </a:r>
          </a:p>
        </p:txBody>
      </p:sp>
    </p:spTree>
    <p:extLst>
      <p:ext uri="{BB962C8B-B14F-4D97-AF65-F5344CB8AC3E}">
        <p14:creationId xmlns:p14="http://schemas.microsoft.com/office/powerpoint/2010/main" val="526237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DC2B9A-FAE9-C175-55B5-9EA9F211472B}"/>
              </a:ext>
            </a:extLst>
          </p:cNvPr>
          <p:cNvSpPr>
            <a:spLocks noGrp="1"/>
          </p:cNvSpPr>
          <p:nvPr>
            <p:ph type="sldNum" sz="quarter" idx="12"/>
          </p:nvPr>
        </p:nvSpPr>
        <p:spPr/>
        <p:txBody>
          <a:bodyPr/>
          <a:lstStyle/>
          <a:p>
            <a:fld id="{CE6D0088-E7B1-44B4-B1AB-922CF3440474}" type="slidenum">
              <a:rPr lang="zh-CN" altLang="en-US" smtClean="0"/>
              <a:t>34</a:t>
            </a:fld>
            <a:endParaRPr lang="zh-CN" altLang="en-US"/>
          </a:p>
        </p:txBody>
      </p:sp>
      <p:pic>
        <p:nvPicPr>
          <p:cNvPr id="4" name="图片 3">
            <a:extLst>
              <a:ext uri="{FF2B5EF4-FFF2-40B4-BE49-F238E27FC236}">
                <a16:creationId xmlns:a16="http://schemas.microsoft.com/office/drawing/2014/main" id="{BA05F302-EA1B-BF2B-ADD0-2F712A59B055}"/>
              </a:ext>
            </a:extLst>
          </p:cNvPr>
          <p:cNvPicPr>
            <a:picLocks noChangeAspect="1"/>
          </p:cNvPicPr>
          <p:nvPr/>
        </p:nvPicPr>
        <p:blipFill>
          <a:blip r:embed="rId2"/>
          <a:stretch>
            <a:fillRect/>
          </a:stretch>
        </p:blipFill>
        <p:spPr>
          <a:xfrm>
            <a:off x="1545009" y="966813"/>
            <a:ext cx="9564435" cy="1981477"/>
          </a:xfrm>
          <a:prstGeom prst="rect">
            <a:avLst/>
          </a:prstGeom>
        </p:spPr>
      </p:pic>
    </p:spTree>
    <p:extLst>
      <p:ext uri="{BB962C8B-B14F-4D97-AF65-F5344CB8AC3E}">
        <p14:creationId xmlns:p14="http://schemas.microsoft.com/office/powerpoint/2010/main" val="504119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0BFB4F6-97F1-757E-E57D-4DBA2B3CB035}"/>
              </a:ext>
            </a:extLst>
          </p:cNvPr>
          <p:cNvSpPr>
            <a:spLocks noGrp="1"/>
          </p:cNvSpPr>
          <p:nvPr>
            <p:ph type="sldNum" sz="quarter" idx="12"/>
          </p:nvPr>
        </p:nvSpPr>
        <p:spPr/>
        <p:txBody>
          <a:bodyPr/>
          <a:lstStyle/>
          <a:p>
            <a:fld id="{CE6D0088-E7B1-44B4-B1AB-922CF3440474}" type="slidenum">
              <a:rPr lang="zh-CN" altLang="en-US" smtClean="0"/>
              <a:t>4</a:t>
            </a:fld>
            <a:endParaRPr lang="zh-CN" altLang="en-US"/>
          </a:p>
        </p:txBody>
      </p:sp>
      <p:pic>
        <p:nvPicPr>
          <p:cNvPr id="6" name="图片 5">
            <a:extLst>
              <a:ext uri="{FF2B5EF4-FFF2-40B4-BE49-F238E27FC236}">
                <a16:creationId xmlns:a16="http://schemas.microsoft.com/office/drawing/2014/main" id="{B9FD2AB9-281F-3CBE-B439-7D4FBA39FA1C}"/>
              </a:ext>
            </a:extLst>
          </p:cNvPr>
          <p:cNvPicPr>
            <a:picLocks noChangeAspect="1"/>
          </p:cNvPicPr>
          <p:nvPr/>
        </p:nvPicPr>
        <p:blipFill>
          <a:blip r:embed="rId2"/>
          <a:stretch>
            <a:fillRect/>
          </a:stretch>
        </p:blipFill>
        <p:spPr>
          <a:xfrm>
            <a:off x="6685329" y="2276829"/>
            <a:ext cx="2858987" cy="2379391"/>
          </a:xfrm>
          <a:prstGeom prst="rect">
            <a:avLst/>
          </a:prstGeom>
        </p:spPr>
      </p:pic>
      <p:sp>
        <p:nvSpPr>
          <p:cNvPr id="7" name="文本框 6">
            <a:extLst>
              <a:ext uri="{FF2B5EF4-FFF2-40B4-BE49-F238E27FC236}">
                <a16:creationId xmlns:a16="http://schemas.microsoft.com/office/drawing/2014/main" id="{2379468F-E40F-11F6-590C-DD5600C567C1}"/>
              </a:ext>
            </a:extLst>
          </p:cNvPr>
          <p:cNvSpPr txBox="1"/>
          <p:nvPr/>
        </p:nvSpPr>
        <p:spPr>
          <a:xfrm>
            <a:off x="6746289" y="1999830"/>
            <a:ext cx="257766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The data</a:t>
            </a:r>
            <a:r>
              <a:rPr lang="en-US" altLang="zh-CN" sz="1200">
                <a:solidFill>
                  <a:schemeClr val="tx1"/>
                </a:solidFill>
              </a:rPr>
              <a:t> distribution </a:t>
            </a:r>
            <a:r>
              <a:rPr lang="en-US" altLang="zh-CN" sz="1200"/>
              <a:t>of</a:t>
            </a:r>
            <a:r>
              <a:rPr lang="en-US" altLang="zh-CN" sz="1200">
                <a:solidFill>
                  <a:schemeClr val="tx1"/>
                </a:solidFill>
              </a:rPr>
              <a:t> 20 samples</a:t>
            </a:r>
            <a:endParaRPr lang="zh-CN" altLang="en-US" sz="1200">
              <a:solidFill>
                <a:schemeClr val="tx1"/>
              </a:solidFill>
            </a:endParaRPr>
          </a:p>
        </p:txBody>
      </p:sp>
      <p:sp>
        <p:nvSpPr>
          <p:cNvPr id="13" name="文本框 12">
            <a:extLst>
              <a:ext uri="{FF2B5EF4-FFF2-40B4-BE49-F238E27FC236}">
                <a16:creationId xmlns:a16="http://schemas.microsoft.com/office/drawing/2014/main" id="{8212CF89-6033-5B0C-65F6-04EFC48FD073}"/>
              </a:ext>
            </a:extLst>
          </p:cNvPr>
          <p:cNvSpPr txBox="1"/>
          <p:nvPr/>
        </p:nvSpPr>
        <p:spPr>
          <a:xfrm>
            <a:off x="2077111" y="1884414"/>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A</a:t>
            </a:r>
            <a:endParaRPr lang="zh-CN" altLang="en-US" sz="1600" b="1">
              <a:solidFill>
                <a:schemeClr val="tx1"/>
              </a:solidFill>
            </a:endParaRPr>
          </a:p>
        </p:txBody>
      </p:sp>
      <p:sp>
        <p:nvSpPr>
          <p:cNvPr id="14" name="文本框 13">
            <a:extLst>
              <a:ext uri="{FF2B5EF4-FFF2-40B4-BE49-F238E27FC236}">
                <a16:creationId xmlns:a16="http://schemas.microsoft.com/office/drawing/2014/main" id="{E73BA6F7-AA1B-1D2A-E867-D433C1FF98F4}"/>
              </a:ext>
            </a:extLst>
          </p:cNvPr>
          <p:cNvSpPr txBox="1"/>
          <p:nvPr/>
        </p:nvSpPr>
        <p:spPr>
          <a:xfrm>
            <a:off x="5999355" y="1830553"/>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B</a:t>
            </a:r>
            <a:endParaRPr lang="zh-CN" altLang="en-US" sz="1600" b="1">
              <a:solidFill>
                <a:schemeClr val="tx1"/>
              </a:solidFill>
            </a:endParaRPr>
          </a:p>
        </p:txBody>
      </p:sp>
      <p:sp>
        <p:nvSpPr>
          <p:cNvPr id="24" name="文本框 23">
            <a:extLst>
              <a:ext uri="{FF2B5EF4-FFF2-40B4-BE49-F238E27FC236}">
                <a16:creationId xmlns:a16="http://schemas.microsoft.com/office/drawing/2014/main" id="{08FDF1F6-CA83-1FF4-8C29-AF88735CA9B0}"/>
              </a:ext>
            </a:extLst>
          </p:cNvPr>
          <p:cNvSpPr txBox="1"/>
          <p:nvPr/>
        </p:nvSpPr>
        <p:spPr>
          <a:xfrm>
            <a:off x="-96964" y="190500"/>
            <a:ext cx="3173259"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2---</a:t>
            </a:r>
            <a:r>
              <a:rPr lang="zh-CN" altLang="en-US" sz="1600" b="1"/>
              <a:t>二</a:t>
            </a:r>
            <a:r>
              <a:rPr lang="zh-CN" altLang="en-US" sz="1600" b="1">
                <a:solidFill>
                  <a:schemeClr val="tx1"/>
                </a:solidFill>
              </a:rPr>
              <a:t>维函数</a:t>
            </a:r>
            <a:r>
              <a:rPr lang="en-US" altLang="zh-CN" sz="1600" b="1">
                <a:solidFill>
                  <a:schemeClr val="tx1"/>
                </a:solidFill>
              </a:rPr>
              <a:t>SE</a:t>
            </a:r>
            <a:r>
              <a:rPr lang="zh-CN" altLang="en-US" sz="1600" b="1"/>
              <a:t>采样展示</a:t>
            </a:r>
            <a:endParaRPr lang="zh-CN" altLang="en-US" sz="1600" b="1">
              <a:solidFill>
                <a:schemeClr val="tx1"/>
              </a:solidFill>
            </a:endParaRPr>
          </a:p>
        </p:txBody>
      </p:sp>
      <p:pic>
        <p:nvPicPr>
          <p:cNvPr id="3074" name="Picture 2">
            <a:extLst>
              <a:ext uri="{FF2B5EF4-FFF2-40B4-BE49-F238E27FC236}">
                <a16:creationId xmlns:a16="http://schemas.microsoft.com/office/drawing/2014/main" id="{DEE628C9-21CA-D0F9-2BAA-5F2C9D6CF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703" y="2201780"/>
            <a:ext cx="3679200" cy="245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71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AA2C4CB-F51A-D777-1F0C-6C033E219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497" y="3541676"/>
            <a:ext cx="3600000" cy="2499585"/>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D7C8D7A-C855-C4DA-AD8B-94223F0F5E83}"/>
              </a:ext>
            </a:extLst>
          </p:cNvPr>
          <p:cNvSpPr>
            <a:spLocks noGrp="1"/>
          </p:cNvSpPr>
          <p:nvPr>
            <p:ph type="sldNum" sz="quarter" idx="12"/>
          </p:nvPr>
        </p:nvSpPr>
        <p:spPr/>
        <p:txBody>
          <a:bodyPr/>
          <a:lstStyle/>
          <a:p>
            <a:fld id="{CE6D0088-E7B1-44B4-B1AB-922CF3440474}" type="slidenum">
              <a:rPr lang="zh-CN" altLang="en-US" smtClean="0"/>
              <a:t>5</a:t>
            </a:fld>
            <a:endParaRPr lang="zh-CN" altLang="en-US"/>
          </a:p>
        </p:txBody>
      </p:sp>
      <p:sp>
        <p:nvSpPr>
          <p:cNvPr id="5" name="文本框 4">
            <a:extLst>
              <a:ext uri="{FF2B5EF4-FFF2-40B4-BE49-F238E27FC236}">
                <a16:creationId xmlns:a16="http://schemas.microsoft.com/office/drawing/2014/main" id="{68F27232-A483-BB1A-F58E-DBE2E7DE6557}"/>
              </a:ext>
            </a:extLst>
          </p:cNvPr>
          <p:cNvSpPr txBox="1"/>
          <p:nvPr/>
        </p:nvSpPr>
        <p:spPr>
          <a:xfrm>
            <a:off x="0" y="0"/>
            <a:ext cx="296428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3---</a:t>
            </a:r>
            <a:r>
              <a:rPr lang="zh-CN" altLang="en-US" sz="1600" b="1"/>
              <a:t>二</a:t>
            </a:r>
            <a:r>
              <a:rPr lang="zh-CN" altLang="en-US" sz="1600" b="1">
                <a:solidFill>
                  <a:schemeClr val="tx1"/>
                </a:solidFill>
              </a:rPr>
              <a:t>维函数</a:t>
            </a:r>
            <a:r>
              <a:rPr lang="en-US" altLang="zh-CN" sz="1600" b="1">
                <a:solidFill>
                  <a:schemeClr val="tx1"/>
                </a:solidFill>
              </a:rPr>
              <a:t>SE</a:t>
            </a:r>
            <a:r>
              <a:rPr lang="zh-CN" altLang="en-US" sz="1600" b="1"/>
              <a:t>采样</a:t>
            </a:r>
            <a:endParaRPr lang="zh-CN" altLang="en-US" sz="1600" b="1">
              <a:solidFill>
                <a:schemeClr val="tx1"/>
              </a:solidFill>
            </a:endParaRPr>
          </a:p>
        </p:txBody>
      </p:sp>
      <p:sp>
        <p:nvSpPr>
          <p:cNvPr id="12" name="矩形 11">
            <a:extLst>
              <a:ext uri="{FF2B5EF4-FFF2-40B4-BE49-F238E27FC236}">
                <a16:creationId xmlns:a16="http://schemas.microsoft.com/office/drawing/2014/main" id="{1B144BA4-B857-0EE7-F3A5-E2E62A98D8B0}"/>
              </a:ext>
            </a:extLst>
          </p:cNvPr>
          <p:cNvSpPr/>
          <p:nvPr/>
        </p:nvSpPr>
        <p:spPr>
          <a:xfrm>
            <a:off x="2916165" y="3649162"/>
            <a:ext cx="1013430" cy="2104308"/>
          </a:xfrm>
          <a:prstGeom prst="rect">
            <a:avLst/>
          </a:prstGeom>
          <a:solidFill>
            <a:schemeClr val="accent3">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216AB31-A7A7-E71A-4078-4E4C2E786C6A}"/>
              </a:ext>
            </a:extLst>
          </p:cNvPr>
          <p:cNvSpPr txBox="1"/>
          <p:nvPr/>
        </p:nvSpPr>
        <p:spPr>
          <a:xfrm>
            <a:off x="2916164" y="3713321"/>
            <a:ext cx="96681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Initial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samples</a:t>
            </a:r>
            <a:endParaRPr lang="zh-CN" altLang="en-US" sz="1200">
              <a:solidFill>
                <a:schemeClr val="tx1"/>
              </a:solidFill>
            </a:endParaRPr>
          </a:p>
        </p:txBody>
      </p:sp>
      <p:sp>
        <p:nvSpPr>
          <p:cNvPr id="14" name="文本框 13">
            <a:extLst>
              <a:ext uri="{FF2B5EF4-FFF2-40B4-BE49-F238E27FC236}">
                <a16:creationId xmlns:a16="http://schemas.microsoft.com/office/drawing/2014/main" id="{59D8B4C0-4467-0B21-B8ED-F072E9B0EE95}"/>
              </a:ext>
            </a:extLst>
          </p:cNvPr>
          <p:cNvSpPr txBox="1"/>
          <p:nvPr/>
        </p:nvSpPr>
        <p:spPr>
          <a:xfrm>
            <a:off x="4320499" y="3713320"/>
            <a:ext cx="106929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EI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optimization</a:t>
            </a:r>
            <a:endParaRPr lang="zh-CN" altLang="en-US" sz="1200">
              <a:solidFill>
                <a:schemeClr val="tx1"/>
              </a:solidFill>
            </a:endParaRPr>
          </a:p>
        </p:txBody>
      </p:sp>
      <p:sp>
        <p:nvSpPr>
          <p:cNvPr id="15" name="文本框 14">
            <a:extLst>
              <a:ext uri="{FF2B5EF4-FFF2-40B4-BE49-F238E27FC236}">
                <a16:creationId xmlns:a16="http://schemas.microsoft.com/office/drawing/2014/main" id="{6CDCAC00-BAF4-0C54-F1F5-EDF9F77C8A6D}"/>
              </a:ext>
            </a:extLst>
          </p:cNvPr>
          <p:cNvSpPr txBox="1"/>
          <p:nvPr/>
        </p:nvSpPr>
        <p:spPr>
          <a:xfrm>
            <a:off x="2884527" y="5294971"/>
            <a:ext cx="1221474" cy="276999"/>
          </a:xfrm>
          <a:prstGeom prst="rect">
            <a:avLst/>
          </a:prstGeom>
          <a:noFill/>
        </p:spPr>
        <p:txBody>
          <a:bodyPr wrap="square">
            <a:spAutoFit/>
          </a:bodyPr>
          <a:lstStyle/>
          <a:p>
            <a:r>
              <a:rPr lang="en-US" altLang="zh-CN" sz="1200">
                <a:latin typeface="Arial" panose="020B0604020202020204" pitchFamily="34" charset="0"/>
                <a:ea typeface="黑体" panose="02010609060101010101" pitchFamily="49" charset="-122"/>
                <a:cs typeface="Arial" panose="020B0604020202020204" pitchFamily="34" charset="0"/>
              </a:rPr>
              <a:t>best value</a:t>
            </a:r>
            <a:endParaRPr lang="zh-CN" altLang="en-US" sz="1200"/>
          </a:p>
        </p:txBody>
      </p:sp>
      <p:pic>
        <p:nvPicPr>
          <p:cNvPr id="2056" name="Picture 8">
            <a:extLst>
              <a:ext uri="{FF2B5EF4-FFF2-40B4-BE49-F238E27FC236}">
                <a16:creationId xmlns:a16="http://schemas.microsoft.com/office/drawing/2014/main" id="{58221B1B-499A-CA78-00C1-F191ADA0F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960" y="932966"/>
            <a:ext cx="3700876" cy="24688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FFEAB0-4221-AE66-4662-996ABF3420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760"/>
          <a:stretch/>
        </p:blipFill>
        <p:spPr bwMode="auto">
          <a:xfrm>
            <a:off x="6595580" y="842343"/>
            <a:ext cx="2422947" cy="242085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5987DDF-44FE-95AA-A4E4-181C5459A2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973"/>
          <a:stretch/>
        </p:blipFill>
        <p:spPr bwMode="auto">
          <a:xfrm>
            <a:off x="6449840" y="3535249"/>
            <a:ext cx="2589348" cy="2506012"/>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EE2D95A0-C0D7-749F-B162-00572FDC147B}"/>
              </a:ext>
            </a:extLst>
          </p:cNvPr>
          <p:cNvSpPr txBox="1"/>
          <p:nvPr/>
        </p:nvSpPr>
        <p:spPr>
          <a:xfrm>
            <a:off x="2073877" y="687171"/>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A</a:t>
            </a:r>
            <a:endParaRPr lang="zh-CN" altLang="en-US" sz="1600" b="1">
              <a:solidFill>
                <a:schemeClr val="tx1"/>
              </a:solidFill>
            </a:endParaRPr>
          </a:p>
        </p:txBody>
      </p:sp>
      <p:sp>
        <p:nvSpPr>
          <p:cNvPr id="36" name="文本框 35">
            <a:extLst>
              <a:ext uri="{FF2B5EF4-FFF2-40B4-BE49-F238E27FC236}">
                <a16:creationId xmlns:a16="http://schemas.microsoft.com/office/drawing/2014/main" id="{C9E24F3A-69C1-8786-1FA4-7AAAFA23E587}"/>
              </a:ext>
            </a:extLst>
          </p:cNvPr>
          <p:cNvSpPr txBox="1"/>
          <p:nvPr/>
        </p:nvSpPr>
        <p:spPr>
          <a:xfrm>
            <a:off x="2073877" y="3309105"/>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B</a:t>
            </a:r>
            <a:endParaRPr lang="zh-CN" altLang="en-US" sz="1600" b="1">
              <a:solidFill>
                <a:schemeClr val="tx1"/>
              </a:solidFill>
            </a:endParaRPr>
          </a:p>
        </p:txBody>
      </p:sp>
      <p:sp>
        <p:nvSpPr>
          <p:cNvPr id="37" name="文本框 36">
            <a:extLst>
              <a:ext uri="{FF2B5EF4-FFF2-40B4-BE49-F238E27FC236}">
                <a16:creationId xmlns:a16="http://schemas.microsoft.com/office/drawing/2014/main" id="{CAF3C88A-13B8-D330-F63E-BE1BF17281C3}"/>
              </a:ext>
            </a:extLst>
          </p:cNvPr>
          <p:cNvSpPr txBox="1"/>
          <p:nvPr/>
        </p:nvSpPr>
        <p:spPr>
          <a:xfrm>
            <a:off x="6264497" y="596530"/>
            <a:ext cx="308511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The </a:t>
            </a:r>
            <a:r>
              <a:rPr lang="en-US" altLang="zh-CN" sz="1200">
                <a:solidFill>
                  <a:schemeClr val="tx1"/>
                </a:solidFill>
              </a:rPr>
              <a:t>histogram distribution </a:t>
            </a:r>
            <a:r>
              <a:rPr lang="en-US" altLang="zh-CN" sz="1200"/>
              <a:t>of</a:t>
            </a:r>
            <a:r>
              <a:rPr lang="en-US" altLang="zh-CN" sz="1200">
                <a:solidFill>
                  <a:schemeClr val="tx1"/>
                </a:solidFill>
              </a:rPr>
              <a:t> 20 samples</a:t>
            </a:r>
            <a:endParaRPr lang="zh-CN" altLang="en-US" sz="1200">
              <a:solidFill>
                <a:schemeClr val="tx1"/>
              </a:solidFill>
            </a:endParaRPr>
          </a:p>
        </p:txBody>
      </p:sp>
      <p:sp>
        <p:nvSpPr>
          <p:cNvPr id="38" name="文本框 37">
            <a:extLst>
              <a:ext uri="{FF2B5EF4-FFF2-40B4-BE49-F238E27FC236}">
                <a16:creationId xmlns:a16="http://schemas.microsoft.com/office/drawing/2014/main" id="{179BC7E2-AEFE-9B6C-D782-3A356F019E97}"/>
              </a:ext>
            </a:extLst>
          </p:cNvPr>
          <p:cNvSpPr txBox="1"/>
          <p:nvPr/>
        </p:nvSpPr>
        <p:spPr>
          <a:xfrm>
            <a:off x="6201959" y="3330988"/>
            <a:ext cx="308511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The </a:t>
            </a:r>
            <a:r>
              <a:rPr lang="en-US" altLang="zh-CN" sz="1200">
                <a:solidFill>
                  <a:schemeClr val="tx1"/>
                </a:solidFill>
              </a:rPr>
              <a:t>histogram distribution </a:t>
            </a:r>
            <a:r>
              <a:rPr lang="en-US" altLang="zh-CN" sz="1200"/>
              <a:t>of</a:t>
            </a:r>
            <a:r>
              <a:rPr lang="en-US" altLang="zh-CN" sz="1200">
                <a:solidFill>
                  <a:schemeClr val="tx1"/>
                </a:solidFill>
              </a:rPr>
              <a:t> 60 samples</a:t>
            </a:r>
            <a:endParaRPr lang="zh-CN" altLang="en-US" sz="1200">
              <a:solidFill>
                <a:schemeClr val="tx1"/>
              </a:solidFill>
            </a:endParaRPr>
          </a:p>
        </p:txBody>
      </p:sp>
    </p:spTree>
    <p:extLst>
      <p:ext uri="{BB962C8B-B14F-4D97-AF65-F5344CB8AC3E}">
        <p14:creationId xmlns:p14="http://schemas.microsoft.com/office/powerpoint/2010/main" val="3852510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2" name="Picture 26">
            <a:extLst>
              <a:ext uri="{FF2B5EF4-FFF2-40B4-BE49-F238E27FC236}">
                <a16:creationId xmlns:a16="http://schemas.microsoft.com/office/drawing/2014/main" id="{3668A8C4-67A8-3755-1FC1-648F6AB31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000" y="1323784"/>
            <a:ext cx="3240000" cy="2253532"/>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a:extLst>
              <a:ext uri="{FF2B5EF4-FFF2-40B4-BE49-F238E27FC236}">
                <a16:creationId xmlns:a16="http://schemas.microsoft.com/office/drawing/2014/main" id="{292430B8-C818-2954-0ADC-EDF3D548C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831" y="3704647"/>
            <a:ext cx="3325169" cy="2225439"/>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BB292238-DAED-9A15-2BA2-D02ADC78D999}"/>
              </a:ext>
            </a:extLst>
          </p:cNvPr>
          <p:cNvSpPr>
            <a:spLocks noGrp="1"/>
          </p:cNvSpPr>
          <p:nvPr>
            <p:ph type="sldNum" sz="quarter" idx="12"/>
          </p:nvPr>
        </p:nvSpPr>
        <p:spPr/>
        <p:txBody>
          <a:bodyPr/>
          <a:lstStyle/>
          <a:p>
            <a:fld id="{CE6D0088-E7B1-44B4-B1AB-922CF3440474}" type="slidenum">
              <a:rPr lang="zh-CN" altLang="en-US" smtClean="0"/>
              <a:t>6</a:t>
            </a:fld>
            <a:endParaRPr lang="zh-CN" altLang="en-US"/>
          </a:p>
        </p:txBody>
      </p:sp>
      <p:sp>
        <p:nvSpPr>
          <p:cNvPr id="5" name="文本框 4">
            <a:extLst>
              <a:ext uri="{FF2B5EF4-FFF2-40B4-BE49-F238E27FC236}">
                <a16:creationId xmlns:a16="http://schemas.microsoft.com/office/drawing/2014/main" id="{46A75A03-F812-803F-ED28-E7304E7FFF6E}"/>
              </a:ext>
            </a:extLst>
          </p:cNvPr>
          <p:cNvSpPr txBox="1"/>
          <p:nvPr/>
        </p:nvSpPr>
        <p:spPr>
          <a:xfrm>
            <a:off x="78617" y="0"/>
            <a:ext cx="302239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4---</a:t>
            </a:r>
            <a:r>
              <a:rPr lang="zh-CN" altLang="en-US" sz="1600" b="1"/>
              <a:t>二</a:t>
            </a:r>
            <a:r>
              <a:rPr lang="zh-CN" altLang="en-US" sz="1600" b="1">
                <a:solidFill>
                  <a:schemeClr val="tx1"/>
                </a:solidFill>
              </a:rPr>
              <a:t>维函数</a:t>
            </a:r>
            <a:r>
              <a:rPr lang="zh-CN" altLang="en-US" sz="1600" b="1"/>
              <a:t>迁移优化</a:t>
            </a:r>
            <a:endParaRPr lang="zh-CN" altLang="en-US" sz="1600" b="1">
              <a:solidFill>
                <a:schemeClr val="tx1"/>
              </a:solidFill>
            </a:endParaRPr>
          </a:p>
        </p:txBody>
      </p:sp>
      <p:sp>
        <p:nvSpPr>
          <p:cNvPr id="9" name="文本框 8">
            <a:extLst>
              <a:ext uri="{FF2B5EF4-FFF2-40B4-BE49-F238E27FC236}">
                <a16:creationId xmlns:a16="http://schemas.microsoft.com/office/drawing/2014/main" id="{00D3A600-7F62-ADF4-380C-CEC784DCF066}"/>
              </a:ext>
            </a:extLst>
          </p:cNvPr>
          <p:cNvSpPr txBox="1"/>
          <p:nvPr/>
        </p:nvSpPr>
        <p:spPr>
          <a:xfrm>
            <a:off x="7122941" y="2920293"/>
            <a:ext cx="1221474" cy="307777"/>
          </a:xfrm>
          <a:prstGeom prst="rect">
            <a:avLst/>
          </a:prstGeom>
          <a:noFill/>
        </p:spPr>
        <p:txBody>
          <a:bodyPr wrap="square">
            <a:spAutoFit/>
          </a:bodyPr>
          <a:lstStyle/>
          <a:p>
            <a:r>
              <a:rPr lang="en-US" altLang="zh-CN" sz="1400" b="1">
                <a:latin typeface="Arial" panose="020B0604020202020204" pitchFamily="34" charset="0"/>
                <a:ea typeface="黑体" panose="02010609060101010101" pitchFamily="49" charset="-122"/>
                <a:cs typeface="Arial" panose="020B0604020202020204" pitchFamily="34" charset="0"/>
              </a:rPr>
              <a:t>best value</a:t>
            </a:r>
            <a:endParaRPr lang="zh-CN" altLang="en-US" sz="1400"/>
          </a:p>
        </p:txBody>
      </p:sp>
      <p:sp>
        <p:nvSpPr>
          <p:cNvPr id="18" name="文本框 17">
            <a:extLst>
              <a:ext uri="{FF2B5EF4-FFF2-40B4-BE49-F238E27FC236}">
                <a16:creationId xmlns:a16="http://schemas.microsoft.com/office/drawing/2014/main" id="{3C56F8A3-08C6-D6D6-0EDE-203309989F43}"/>
              </a:ext>
            </a:extLst>
          </p:cNvPr>
          <p:cNvSpPr txBox="1"/>
          <p:nvPr/>
        </p:nvSpPr>
        <p:spPr>
          <a:xfrm>
            <a:off x="2694243" y="1320469"/>
            <a:ext cx="831195" cy="338554"/>
          </a:xfrm>
          <a:prstGeom prst="rect">
            <a:avLst/>
          </a:prstGeom>
          <a:noFill/>
        </p:spPr>
        <p:txBody>
          <a:bodyPr wrap="square">
            <a:spAutoFit/>
          </a:bodyPr>
          <a:lstStyle/>
          <a:p>
            <a:r>
              <a:rPr lang="en-US" altLang="zh-CN" sz="1600"/>
              <a:t>target</a:t>
            </a:r>
          </a:p>
        </p:txBody>
      </p:sp>
      <p:sp>
        <p:nvSpPr>
          <p:cNvPr id="8" name="文本框 7">
            <a:extLst>
              <a:ext uri="{FF2B5EF4-FFF2-40B4-BE49-F238E27FC236}">
                <a16:creationId xmlns:a16="http://schemas.microsoft.com/office/drawing/2014/main" id="{7B7CF6E9-44B3-821D-63D4-76B3B9FD5023}"/>
              </a:ext>
            </a:extLst>
          </p:cNvPr>
          <p:cNvSpPr txBox="1"/>
          <p:nvPr/>
        </p:nvSpPr>
        <p:spPr>
          <a:xfrm>
            <a:off x="4559172" y="1322812"/>
            <a:ext cx="1306159" cy="338554"/>
          </a:xfrm>
          <a:prstGeom prst="rect">
            <a:avLst/>
          </a:prstGeom>
          <a:noFill/>
        </p:spPr>
        <p:txBody>
          <a:bodyPr wrap="square">
            <a:spAutoFit/>
          </a:bodyPr>
          <a:lstStyle/>
          <a:p>
            <a:r>
              <a:rPr lang="en-US" altLang="zh-CN" sz="1600"/>
              <a:t>source</a:t>
            </a:r>
            <a:r>
              <a:rPr lang="zh-CN" altLang="en-US" sz="1600"/>
              <a:t>（</a:t>
            </a:r>
            <a:r>
              <a:rPr lang="en-US" altLang="zh-CN" sz="1600"/>
              <a:t>1</a:t>
            </a:r>
            <a:r>
              <a:rPr lang="zh-CN" altLang="en-US" sz="1600"/>
              <a:t>）</a:t>
            </a:r>
            <a:endParaRPr lang="en-US" altLang="zh-CN" sz="1600"/>
          </a:p>
        </p:txBody>
      </p:sp>
      <p:sp>
        <p:nvSpPr>
          <p:cNvPr id="19" name="文本框 18">
            <a:extLst>
              <a:ext uri="{FF2B5EF4-FFF2-40B4-BE49-F238E27FC236}">
                <a16:creationId xmlns:a16="http://schemas.microsoft.com/office/drawing/2014/main" id="{452ACFFA-B9A2-F9A1-6F7F-88FCF2B39AD2}"/>
              </a:ext>
            </a:extLst>
          </p:cNvPr>
          <p:cNvSpPr txBox="1"/>
          <p:nvPr/>
        </p:nvSpPr>
        <p:spPr>
          <a:xfrm>
            <a:off x="2580185" y="3542429"/>
            <a:ext cx="1257641" cy="338554"/>
          </a:xfrm>
          <a:prstGeom prst="rect">
            <a:avLst/>
          </a:prstGeom>
          <a:noFill/>
        </p:spPr>
        <p:txBody>
          <a:bodyPr wrap="square">
            <a:spAutoFit/>
          </a:bodyPr>
          <a:lstStyle/>
          <a:p>
            <a:r>
              <a:rPr lang="en-US" altLang="zh-CN" sz="1600"/>
              <a:t>source</a:t>
            </a:r>
            <a:r>
              <a:rPr lang="zh-CN" altLang="en-US" sz="1600"/>
              <a:t>（</a:t>
            </a:r>
            <a:r>
              <a:rPr lang="en-US" altLang="zh-CN" sz="1600"/>
              <a:t>2</a:t>
            </a:r>
            <a:r>
              <a:rPr lang="zh-CN" altLang="en-US" sz="1600"/>
              <a:t>）</a:t>
            </a:r>
            <a:endParaRPr lang="en-US" altLang="zh-CN" sz="1600"/>
          </a:p>
        </p:txBody>
      </p:sp>
      <p:sp>
        <p:nvSpPr>
          <p:cNvPr id="20" name="文本框 19">
            <a:extLst>
              <a:ext uri="{FF2B5EF4-FFF2-40B4-BE49-F238E27FC236}">
                <a16:creationId xmlns:a16="http://schemas.microsoft.com/office/drawing/2014/main" id="{B4233531-8DB2-A7DD-8DCC-EAA5A6450888}"/>
              </a:ext>
            </a:extLst>
          </p:cNvPr>
          <p:cNvSpPr txBox="1"/>
          <p:nvPr/>
        </p:nvSpPr>
        <p:spPr>
          <a:xfrm>
            <a:off x="4590716" y="3542429"/>
            <a:ext cx="1247624" cy="338554"/>
          </a:xfrm>
          <a:prstGeom prst="rect">
            <a:avLst/>
          </a:prstGeom>
          <a:noFill/>
        </p:spPr>
        <p:txBody>
          <a:bodyPr wrap="square">
            <a:spAutoFit/>
          </a:bodyPr>
          <a:lstStyle/>
          <a:p>
            <a:r>
              <a:rPr lang="en-US" altLang="zh-CN" sz="1600"/>
              <a:t>source</a:t>
            </a:r>
            <a:r>
              <a:rPr lang="zh-CN" altLang="en-US" sz="1600"/>
              <a:t>（</a:t>
            </a:r>
            <a:r>
              <a:rPr lang="en-US" altLang="zh-CN" sz="1600"/>
              <a:t>3</a:t>
            </a:r>
            <a:r>
              <a:rPr lang="zh-CN" altLang="en-US" sz="1600"/>
              <a:t>）</a:t>
            </a:r>
            <a:endParaRPr lang="en-US" altLang="zh-CN" sz="1600"/>
          </a:p>
        </p:txBody>
      </p:sp>
      <p:sp>
        <p:nvSpPr>
          <p:cNvPr id="21" name="文本框 20">
            <a:extLst>
              <a:ext uri="{FF2B5EF4-FFF2-40B4-BE49-F238E27FC236}">
                <a16:creationId xmlns:a16="http://schemas.microsoft.com/office/drawing/2014/main" id="{A981BC94-F433-29C9-4B94-ADE989824188}"/>
              </a:ext>
            </a:extLst>
          </p:cNvPr>
          <p:cNvSpPr txBox="1"/>
          <p:nvPr/>
        </p:nvSpPr>
        <p:spPr>
          <a:xfrm>
            <a:off x="1596995" y="1065117"/>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A</a:t>
            </a:r>
            <a:endParaRPr lang="zh-CN" altLang="en-US" sz="1600" b="1">
              <a:solidFill>
                <a:schemeClr val="tx1"/>
              </a:solidFill>
            </a:endParaRPr>
          </a:p>
        </p:txBody>
      </p:sp>
      <p:sp>
        <p:nvSpPr>
          <p:cNvPr id="22" name="文本框 21">
            <a:extLst>
              <a:ext uri="{FF2B5EF4-FFF2-40B4-BE49-F238E27FC236}">
                <a16:creationId xmlns:a16="http://schemas.microsoft.com/office/drawing/2014/main" id="{99F24E9D-7029-40DB-463F-A61F005D4E1F}"/>
              </a:ext>
            </a:extLst>
          </p:cNvPr>
          <p:cNvSpPr txBox="1"/>
          <p:nvPr/>
        </p:nvSpPr>
        <p:spPr>
          <a:xfrm>
            <a:off x="5923509" y="1046240"/>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B</a:t>
            </a:r>
            <a:endParaRPr lang="zh-CN" altLang="en-US" sz="1600" b="1">
              <a:solidFill>
                <a:schemeClr val="tx1"/>
              </a:solidFill>
            </a:endParaRPr>
          </a:p>
        </p:txBody>
      </p:sp>
      <p:sp>
        <p:nvSpPr>
          <p:cNvPr id="23" name="文本框 22">
            <a:extLst>
              <a:ext uri="{FF2B5EF4-FFF2-40B4-BE49-F238E27FC236}">
                <a16:creationId xmlns:a16="http://schemas.microsoft.com/office/drawing/2014/main" id="{DB8656C7-ACEC-9DA4-E42D-F5944D773B6F}"/>
              </a:ext>
            </a:extLst>
          </p:cNvPr>
          <p:cNvSpPr txBox="1"/>
          <p:nvPr/>
        </p:nvSpPr>
        <p:spPr>
          <a:xfrm>
            <a:off x="5952740" y="3514954"/>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C</a:t>
            </a:r>
            <a:endParaRPr lang="zh-CN" altLang="en-US" sz="1600" b="1">
              <a:solidFill>
                <a:schemeClr val="tx1"/>
              </a:solidFill>
            </a:endParaRPr>
          </a:p>
        </p:txBody>
      </p:sp>
      <p:pic>
        <p:nvPicPr>
          <p:cNvPr id="4114" name="Picture 18">
            <a:extLst>
              <a:ext uri="{FF2B5EF4-FFF2-40B4-BE49-F238E27FC236}">
                <a16:creationId xmlns:a16="http://schemas.microsoft.com/office/drawing/2014/main" id="{47974884-DE7C-529C-A5C7-6C8B6DC94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129" y="3820980"/>
            <a:ext cx="2160000" cy="2041696"/>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033740BA-F2F7-009C-6F6B-3A67908E4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000" y="1612231"/>
            <a:ext cx="2160000" cy="2041696"/>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a:extLst>
              <a:ext uri="{FF2B5EF4-FFF2-40B4-BE49-F238E27FC236}">
                <a16:creationId xmlns:a16="http://schemas.microsoft.com/office/drawing/2014/main" id="{9D5DF7D7-DE54-C6E1-9E61-C6BD51F691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317" y="1598049"/>
            <a:ext cx="2160000" cy="204169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a:extLst>
              <a:ext uri="{FF2B5EF4-FFF2-40B4-BE49-F238E27FC236}">
                <a16:creationId xmlns:a16="http://schemas.microsoft.com/office/drawing/2014/main" id="{13527363-CDF5-1028-4E0A-6EBD8EBA54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000" y="3820980"/>
            <a:ext cx="2160000" cy="204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4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34BD71-6076-2124-FE8F-2D3B07F39507}"/>
              </a:ext>
            </a:extLst>
          </p:cNvPr>
          <p:cNvSpPr>
            <a:spLocks noGrp="1"/>
          </p:cNvSpPr>
          <p:nvPr>
            <p:ph type="sldNum" sz="quarter" idx="12"/>
          </p:nvPr>
        </p:nvSpPr>
        <p:spPr/>
        <p:txBody>
          <a:bodyPr/>
          <a:lstStyle/>
          <a:p>
            <a:fld id="{CE6D0088-E7B1-44B4-B1AB-922CF3440474}" type="slidenum">
              <a:rPr lang="zh-CN" altLang="en-US" smtClean="0"/>
              <a:t>7</a:t>
            </a:fld>
            <a:endParaRPr lang="zh-CN" altLang="en-US"/>
          </a:p>
        </p:txBody>
      </p:sp>
      <p:pic>
        <p:nvPicPr>
          <p:cNvPr id="6" name="图片 5">
            <a:extLst>
              <a:ext uri="{FF2B5EF4-FFF2-40B4-BE49-F238E27FC236}">
                <a16:creationId xmlns:a16="http://schemas.microsoft.com/office/drawing/2014/main" id="{A94349F4-E0FF-076F-B6E6-D4B1397BC5DF}"/>
              </a:ext>
            </a:extLst>
          </p:cNvPr>
          <p:cNvPicPr>
            <a:picLocks noChangeAspect="1"/>
          </p:cNvPicPr>
          <p:nvPr/>
        </p:nvPicPr>
        <p:blipFill>
          <a:blip r:embed="rId2"/>
          <a:stretch>
            <a:fillRect/>
          </a:stretch>
        </p:blipFill>
        <p:spPr>
          <a:xfrm>
            <a:off x="1677722" y="1775575"/>
            <a:ext cx="3719039" cy="966221"/>
          </a:xfrm>
          <a:prstGeom prst="rect">
            <a:avLst/>
          </a:prstGeom>
        </p:spPr>
      </p:pic>
      <p:pic>
        <p:nvPicPr>
          <p:cNvPr id="8" name="图片 7">
            <a:extLst>
              <a:ext uri="{FF2B5EF4-FFF2-40B4-BE49-F238E27FC236}">
                <a16:creationId xmlns:a16="http://schemas.microsoft.com/office/drawing/2014/main" id="{91206078-0EDB-B5D1-FEEC-CBE8BF0DFA9B}"/>
              </a:ext>
            </a:extLst>
          </p:cNvPr>
          <p:cNvPicPr>
            <a:picLocks noChangeAspect="1"/>
          </p:cNvPicPr>
          <p:nvPr/>
        </p:nvPicPr>
        <p:blipFill>
          <a:blip r:embed="rId3"/>
          <a:stretch>
            <a:fillRect/>
          </a:stretch>
        </p:blipFill>
        <p:spPr>
          <a:xfrm>
            <a:off x="1821526" y="3011448"/>
            <a:ext cx="638264" cy="638264"/>
          </a:xfrm>
          <a:prstGeom prst="rect">
            <a:avLst/>
          </a:prstGeom>
        </p:spPr>
      </p:pic>
      <p:pic>
        <p:nvPicPr>
          <p:cNvPr id="10" name="图片 9">
            <a:extLst>
              <a:ext uri="{FF2B5EF4-FFF2-40B4-BE49-F238E27FC236}">
                <a16:creationId xmlns:a16="http://schemas.microsoft.com/office/drawing/2014/main" id="{6ADBC485-5BD5-05C9-DB09-4A1935EEAD23}"/>
              </a:ext>
            </a:extLst>
          </p:cNvPr>
          <p:cNvPicPr>
            <a:picLocks noChangeAspect="1"/>
          </p:cNvPicPr>
          <p:nvPr/>
        </p:nvPicPr>
        <p:blipFill>
          <a:blip r:embed="rId4"/>
          <a:stretch>
            <a:fillRect/>
          </a:stretch>
        </p:blipFill>
        <p:spPr>
          <a:xfrm>
            <a:off x="3064552" y="3205876"/>
            <a:ext cx="543103" cy="456700"/>
          </a:xfrm>
          <a:prstGeom prst="rect">
            <a:avLst/>
          </a:prstGeom>
        </p:spPr>
      </p:pic>
      <p:pic>
        <p:nvPicPr>
          <p:cNvPr id="12" name="图片 11">
            <a:extLst>
              <a:ext uri="{FF2B5EF4-FFF2-40B4-BE49-F238E27FC236}">
                <a16:creationId xmlns:a16="http://schemas.microsoft.com/office/drawing/2014/main" id="{301A121E-3B0F-EB0E-8A7A-EEC0C7CEFF24}"/>
              </a:ext>
            </a:extLst>
          </p:cNvPr>
          <p:cNvPicPr>
            <a:picLocks noChangeAspect="1"/>
          </p:cNvPicPr>
          <p:nvPr/>
        </p:nvPicPr>
        <p:blipFill>
          <a:blip r:embed="rId5"/>
          <a:stretch>
            <a:fillRect/>
          </a:stretch>
        </p:blipFill>
        <p:spPr>
          <a:xfrm>
            <a:off x="4307579" y="3011448"/>
            <a:ext cx="685896" cy="733527"/>
          </a:xfrm>
          <a:prstGeom prst="rect">
            <a:avLst/>
          </a:prstGeom>
        </p:spPr>
      </p:pic>
      <p:pic>
        <p:nvPicPr>
          <p:cNvPr id="16" name="图片 15">
            <a:extLst>
              <a:ext uri="{FF2B5EF4-FFF2-40B4-BE49-F238E27FC236}">
                <a16:creationId xmlns:a16="http://schemas.microsoft.com/office/drawing/2014/main" id="{292D1ABA-E5ED-B725-A3AD-A1BF29839AEC}"/>
              </a:ext>
            </a:extLst>
          </p:cNvPr>
          <p:cNvPicPr>
            <a:picLocks noChangeAspect="1"/>
          </p:cNvPicPr>
          <p:nvPr/>
        </p:nvPicPr>
        <p:blipFill>
          <a:blip r:embed="rId6"/>
          <a:stretch>
            <a:fillRect/>
          </a:stretch>
        </p:blipFill>
        <p:spPr>
          <a:xfrm>
            <a:off x="2027953" y="4147952"/>
            <a:ext cx="2934721" cy="881676"/>
          </a:xfrm>
          <a:prstGeom prst="rect">
            <a:avLst/>
          </a:prstGeom>
        </p:spPr>
      </p:pic>
      <p:sp>
        <p:nvSpPr>
          <p:cNvPr id="17" name="文本框 16">
            <a:extLst>
              <a:ext uri="{FF2B5EF4-FFF2-40B4-BE49-F238E27FC236}">
                <a16:creationId xmlns:a16="http://schemas.microsoft.com/office/drawing/2014/main" id="{5F921CE2-81CF-C272-1863-FB28EB2FBC75}"/>
              </a:ext>
            </a:extLst>
          </p:cNvPr>
          <p:cNvSpPr txBox="1"/>
          <p:nvPr/>
        </p:nvSpPr>
        <p:spPr>
          <a:xfrm>
            <a:off x="1588055" y="3763082"/>
            <a:ext cx="1105206" cy="276999"/>
          </a:xfrm>
          <a:prstGeom prst="rect">
            <a:avLst/>
          </a:prstGeom>
          <a:noFill/>
        </p:spPr>
        <p:txBody>
          <a:bodyPr wrap="square">
            <a:spAutoFit/>
          </a:bodyPr>
          <a:lstStyle/>
          <a:p>
            <a:r>
              <a:rPr lang="en-US" altLang="zh-CN" sz="1200"/>
              <a:t>15 Aryl halide</a:t>
            </a:r>
          </a:p>
        </p:txBody>
      </p:sp>
      <p:sp>
        <p:nvSpPr>
          <p:cNvPr id="18" name="文本框 17">
            <a:extLst>
              <a:ext uri="{FF2B5EF4-FFF2-40B4-BE49-F238E27FC236}">
                <a16:creationId xmlns:a16="http://schemas.microsoft.com/office/drawing/2014/main" id="{7C359EA5-BE2B-8FD7-08F4-2776E3B1376E}"/>
              </a:ext>
            </a:extLst>
          </p:cNvPr>
          <p:cNvSpPr txBox="1"/>
          <p:nvPr/>
        </p:nvSpPr>
        <p:spPr>
          <a:xfrm>
            <a:off x="2863128" y="3788135"/>
            <a:ext cx="1105206" cy="276999"/>
          </a:xfrm>
          <a:prstGeom prst="rect">
            <a:avLst/>
          </a:prstGeom>
          <a:noFill/>
        </p:spPr>
        <p:txBody>
          <a:bodyPr wrap="square">
            <a:spAutoFit/>
          </a:bodyPr>
          <a:lstStyle/>
          <a:p>
            <a:r>
              <a:rPr lang="en-US" altLang="zh-CN" sz="1200"/>
              <a:t>23 additives</a:t>
            </a:r>
          </a:p>
        </p:txBody>
      </p:sp>
      <p:sp>
        <p:nvSpPr>
          <p:cNvPr id="19" name="文本框 18">
            <a:extLst>
              <a:ext uri="{FF2B5EF4-FFF2-40B4-BE49-F238E27FC236}">
                <a16:creationId xmlns:a16="http://schemas.microsoft.com/office/drawing/2014/main" id="{AEBD1A1B-90CB-7384-4C62-79854B24E09D}"/>
              </a:ext>
            </a:extLst>
          </p:cNvPr>
          <p:cNvSpPr txBox="1"/>
          <p:nvPr/>
        </p:nvSpPr>
        <p:spPr>
          <a:xfrm>
            <a:off x="4160495" y="3791246"/>
            <a:ext cx="1236266" cy="276999"/>
          </a:xfrm>
          <a:prstGeom prst="rect">
            <a:avLst/>
          </a:prstGeom>
          <a:noFill/>
        </p:spPr>
        <p:txBody>
          <a:bodyPr wrap="square">
            <a:spAutoFit/>
          </a:bodyPr>
          <a:lstStyle/>
          <a:p>
            <a:r>
              <a:rPr lang="en-US" altLang="zh-CN" sz="1200"/>
              <a:t>4 Pd catalysts</a:t>
            </a:r>
          </a:p>
        </p:txBody>
      </p:sp>
      <p:sp>
        <p:nvSpPr>
          <p:cNvPr id="20" name="文本框 19">
            <a:extLst>
              <a:ext uri="{FF2B5EF4-FFF2-40B4-BE49-F238E27FC236}">
                <a16:creationId xmlns:a16="http://schemas.microsoft.com/office/drawing/2014/main" id="{3E5AD8E0-7936-2D29-EA26-1C7A49EFA7AF}"/>
              </a:ext>
            </a:extLst>
          </p:cNvPr>
          <p:cNvSpPr txBox="1"/>
          <p:nvPr/>
        </p:nvSpPr>
        <p:spPr>
          <a:xfrm>
            <a:off x="3064552" y="4998999"/>
            <a:ext cx="757359" cy="276999"/>
          </a:xfrm>
          <a:prstGeom prst="rect">
            <a:avLst/>
          </a:prstGeom>
          <a:noFill/>
        </p:spPr>
        <p:txBody>
          <a:bodyPr wrap="square">
            <a:spAutoFit/>
          </a:bodyPr>
          <a:lstStyle/>
          <a:p>
            <a:r>
              <a:rPr lang="en-US" altLang="zh-CN" sz="1200"/>
              <a:t>3 bases</a:t>
            </a:r>
          </a:p>
        </p:txBody>
      </p:sp>
      <p:sp>
        <p:nvSpPr>
          <p:cNvPr id="21" name="文本框 20">
            <a:extLst>
              <a:ext uri="{FF2B5EF4-FFF2-40B4-BE49-F238E27FC236}">
                <a16:creationId xmlns:a16="http://schemas.microsoft.com/office/drawing/2014/main" id="{BF72229C-9FD0-C19E-AF7E-E938BE0F3FD5}"/>
              </a:ext>
            </a:extLst>
          </p:cNvPr>
          <p:cNvSpPr txBox="1"/>
          <p:nvPr/>
        </p:nvSpPr>
        <p:spPr>
          <a:xfrm>
            <a:off x="727128" y="1508551"/>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A</a:t>
            </a:r>
            <a:endParaRPr lang="zh-CN" altLang="en-US" sz="1600" b="1">
              <a:solidFill>
                <a:schemeClr val="tx1"/>
              </a:solidFill>
            </a:endParaRPr>
          </a:p>
        </p:txBody>
      </p:sp>
      <p:sp>
        <p:nvSpPr>
          <p:cNvPr id="22" name="文本框 21">
            <a:extLst>
              <a:ext uri="{FF2B5EF4-FFF2-40B4-BE49-F238E27FC236}">
                <a16:creationId xmlns:a16="http://schemas.microsoft.com/office/drawing/2014/main" id="{8C7BBBFD-EEEA-C2CB-BCEB-BE38967A3201}"/>
              </a:ext>
            </a:extLst>
          </p:cNvPr>
          <p:cNvSpPr txBox="1"/>
          <p:nvPr/>
        </p:nvSpPr>
        <p:spPr>
          <a:xfrm>
            <a:off x="748156" y="2937290"/>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B</a:t>
            </a:r>
            <a:endParaRPr lang="zh-CN" altLang="en-US" sz="1600" b="1">
              <a:solidFill>
                <a:schemeClr val="tx1"/>
              </a:solidFill>
            </a:endParaRPr>
          </a:p>
        </p:txBody>
      </p:sp>
      <p:pic>
        <p:nvPicPr>
          <p:cNvPr id="7" name="图片 6">
            <a:extLst>
              <a:ext uri="{FF2B5EF4-FFF2-40B4-BE49-F238E27FC236}">
                <a16:creationId xmlns:a16="http://schemas.microsoft.com/office/drawing/2014/main" id="{53046A5B-8AE8-B17A-E4E3-8FE8EB46A4E2}"/>
              </a:ext>
            </a:extLst>
          </p:cNvPr>
          <p:cNvPicPr>
            <a:picLocks noChangeAspect="1"/>
          </p:cNvPicPr>
          <p:nvPr/>
        </p:nvPicPr>
        <p:blipFill>
          <a:blip r:embed="rId7"/>
          <a:stretch>
            <a:fillRect/>
          </a:stretch>
        </p:blipFill>
        <p:spPr>
          <a:xfrm>
            <a:off x="6199967" y="2283474"/>
            <a:ext cx="4798209" cy="2756575"/>
          </a:xfrm>
          <a:prstGeom prst="rect">
            <a:avLst/>
          </a:prstGeom>
        </p:spPr>
      </p:pic>
      <p:sp>
        <p:nvSpPr>
          <p:cNvPr id="5" name="文本框 4">
            <a:extLst>
              <a:ext uri="{FF2B5EF4-FFF2-40B4-BE49-F238E27FC236}">
                <a16:creationId xmlns:a16="http://schemas.microsoft.com/office/drawing/2014/main" id="{71135877-7424-2BC4-E030-6E06350C95F2}"/>
              </a:ext>
            </a:extLst>
          </p:cNvPr>
          <p:cNvSpPr txBox="1"/>
          <p:nvPr/>
        </p:nvSpPr>
        <p:spPr>
          <a:xfrm>
            <a:off x="5561684" y="1507119"/>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t>C</a:t>
            </a:r>
            <a:endParaRPr lang="zh-CN" altLang="en-US" sz="1600" b="1">
              <a:solidFill>
                <a:schemeClr val="tx1"/>
              </a:solidFill>
            </a:endParaRPr>
          </a:p>
        </p:txBody>
      </p:sp>
      <p:pic>
        <p:nvPicPr>
          <p:cNvPr id="9" name="图片 8">
            <a:extLst>
              <a:ext uri="{FF2B5EF4-FFF2-40B4-BE49-F238E27FC236}">
                <a16:creationId xmlns:a16="http://schemas.microsoft.com/office/drawing/2014/main" id="{53383D6E-E2DA-BBE3-2A3D-695665A09004}"/>
              </a:ext>
            </a:extLst>
          </p:cNvPr>
          <p:cNvPicPr>
            <a:picLocks noChangeAspect="1"/>
          </p:cNvPicPr>
          <p:nvPr/>
        </p:nvPicPr>
        <p:blipFill>
          <a:blip r:embed="rId3"/>
          <a:stretch>
            <a:fillRect/>
          </a:stretch>
        </p:blipFill>
        <p:spPr>
          <a:xfrm>
            <a:off x="8306153" y="1456443"/>
            <a:ext cx="638264" cy="638264"/>
          </a:xfrm>
          <a:prstGeom prst="rect">
            <a:avLst/>
          </a:prstGeom>
        </p:spPr>
      </p:pic>
      <p:sp>
        <p:nvSpPr>
          <p:cNvPr id="11" name="文本框 10">
            <a:extLst>
              <a:ext uri="{FF2B5EF4-FFF2-40B4-BE49-F238E27FC236}">
                <a16:creationId xmlns:a16="http://schemas.microsoft.com/office/drawing/2014/main" id="{04EC4846-9AF2-0767-6A87-8107D7F875AA}"/>
              </a:ext>
            </a:extLst>
          </p:cNvPr>
          <p:cNvSpPr txBox="1"/>
          <p:nvPr/>
        </p:nvSpPr>
        <p:spPr>
          <a:xfrm>
            <a:off x="8241064" y="4998999"/>
            <a:ext cx="1105206" cy="276999"/>
          </a:xfrm>
          <a:prstGeom prst="rect">
            <a:avLst/>
          </a:prstGeom>
          <a:noFill/>
        </p:spPr>
        <p:txBody>
          <a:bodyPr wrap="square">
            <a:spAutoFit/>
          </a:bodyPr>
          <a:lstStyle/>
          <a:p>
            <a:r>
              <a:rPr lang="en-US" altLang="zh-CN" sz="1200"/>
              <a:t>15 Aryl halide</a:t>
            </a:r>
          </a:p>
        </p:txBody>
      </p:sp>
      <p:cxnSp>
        <p:nvCxnSpPr>
          <p:cNvPr id="14" name="直接连接符 13">
            <a:extLst>
              <a:ext uri="{FF2B5EF4-FFF2-40B4-BE49-F238E27FC236}">
                <a16:creationId xmlns:a16="http://schemas.microsoft.com/office/drawing/2014/main" id="{4FE15D45-A57D-7BB8-9F80-7C24F8D1B231}"/>
              </a:ext>
            </a:extLst>
          </p:cNvPr>
          <p:cNvCxnSpPr/>
          <p:nvPr/>
        </p:nvCxnSpPr>
        <p:spPr>
          <a:xfrm flipV="1">
            <a:off x="6560868" y="1999097"/>
            <a:ext cx="1072055" cy="336865"/>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16F6CE86-3924-2879-4743-27249FFCF7DB}"/>
              </a:ext>
            </a:extLst>
          </p:cNvPr>
          <p:cNvCxnSpPr>
            <a:cxnSpLocks/>
          </p:cNvCxnSpPr>
          <p:nvPr/>
        </p:nvCxnSpPr>
        <p:spPr>
          <a:xfrm flipH="1" flipV="1">
            <a:off x="9243350" y="1991560"/>
            <a:ext cx="1201480" cy="303352"/>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426EEF6F-35FA-6322-7165-2C0878AA6461}"/>
              </a:ext>
            </a:extLst>
          </p:cNvPr>
          <p:cNvCxnSpPr>
            <a:cxnSpLocks/>
          </p:cNvCxnSpPr>
          <p:nvPr/>
        </p:nvCxnSpPr>
        <p:spPr>
          <a:xfrm flipH="1" flipV="1">
            <a:off x="8843296" y="2091676"/>
            <a:ext cx="486031" cy="268847"/>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E4DFF41F-E19E-C4CA-8A8E-F51D950CBC80}"/>
              </a:ext>
            </a:extLst>
          </p:cNvPr>
          <p:cNvCxnSpPr>
            <a:cxnSpLocks/>
          </p:cNvCxnSpPr>
          <p:nvPr/>
        </p:nvCxnSpPr>
        <p:spPr>
          <a:xfrm flipV="1">
            <a:off x="7727793" y="2090830"/>
            <a:ext cx="451568" cy="269693"/>
          </a:xfrm>
          <a:prstGeom prst="line">
            <a:avLst/>
          </a:prstGeom>
        </p:spPr>
        <p:style>
          <a:lnRef idx="1">
            <a:schemeClr val="dk1"/>
          </a:lnRef>
          <a:fillRef idx="0">
            <a:schemeClr val="dk1"/>
          </a:fillRef>
          <a:effectRef idx="0">
            <a:schemeClr val="dk1"/>
          </a:effectRef>
          <a:fontRef idx="minor">
            <a:schemeClr val="tx1"/>
          </a:fontRef>
        </p:style>
      </p:cxnSp>
      <p:sp>
        <p:nvSpPr>
          <p:cNvPr id="2" name="文本框 1">
            <a:extLst>
              <a:ext uri="{FF2B5EF4-FFF2-40B4-BE49-F238E27FC236}">
                <a16:creationId xmlns:a16="http://schemas.microsoft.com/office/drawing/2014/main" id="{3E81A23B-9B5F-0D00-21CF-EE999F78DA54}"/>
              </a:ext>
            </a:extLst>
          </p:cNvPr>
          <p:cNvSpPr txBox="1"/>
          <p:nvPr/>
        </p:nvSpPr>
        <p:spPr>
          <a:xfrm>
            <a:off x="78617" y="0"/>
            <a:ext cx="302239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a:t>
            </a:r>
            <a:r>
              <a:rPr lang="en-US" altLang="zh-CN" sz="1600" b="1"/>
              <a:t>5</a:t>
            </a:r>
            <a:r>
              <a:rPr lang="en-US" altLang="zh-CN" sz="1600" b="1">
                <a:solidFill>
                  <a:schemeClr val="tx1"/>
                </a:solidFill>
              </a:rPr>
              <a:t>---</a:t>
            </a:r>
            <a:r>
              <a:rPr lang="zh-CN" altLang="en-US" sz="1600" b="1"/>
              <a:t>钯催化反应介绍</a:t>
            </a:r>
            <a:endParaRPr lang="zh-CN" altLang="en-US" sz="1600" b="1">
              <a:solidFill>
                <a:schemeClr val="tx1"/>
              </a:solidFill>
            </a:endParaRPr>
          </a:p>
        </p:txBody>
      </p:sp>
    </p:spTree>
    <p:extLst>
      <p:ext uri="{BB962C8B-B14F-4D97-AF65-F5344CB8AC3E}">
        <p14:creationId xmlns:p14="http://schemas.microsoft.com/office/powerpoint/2010/main" val="2967227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9541A66-BF18-36E0-4EF3-E12EF2ADEB44}"/>
              </a:ext>
            </a:extLst>
          </p:cNvPr>
          <p:cNvSpPr>
            <a:spLocks noGrp="1"/>
          </p:cNvSpPr>
          <p:nvPr>
            <p:ph type="sldNum" sz="quarter" idx="12"/>
          </p:nvPr>
        </p:nvSpPr>
        <p:spPr/>
        <p:txBody>
          <a:bodyPr/>
          <a:lstStyle/>
          <a:p>
            <a:fld id="{CE6D0088-E7B1-44B4-B1AB-922CF3440474}" type="slidenum">
              <a:rPr lang="zh-CN" altLang="en-US" smtClean="0"/>
              <a:t>8</a:t>
            </a:fld>
            <a:endParaRPr lang="zh-CN" altLang="en-US"/>
          </a:p>
        </p:txBody>
      </p:sp>
      <p:pic>
        <p:nvPicPr>
          <p:cNvPr id="1026" name="Picture 2">
            <a:extLst>
              <a:ext uri="{FF2B5EF4-FFF2-40B4-BE49-F238E27FC236}">
                <a16:creationId xmlns:a16="http://schemas.microsoft.com/office/drawing/2014/main" id="{F0FC9227-CBA1-EED7-E9D9-AD929072A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361" y="735848"/>
            <a:ext cx="3897544" cy="2545647"/>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B5063FEA-E1A5-54AC-01E0-9D6A26ECBDAB}"/>
              </a:ext>
            </a:extLst>
          </p:cNvPr>
          <p:cNvSpPr txBox="1"/>
          <p:nvPr/>
        </p:nvSpPr>
        <p:spPr>
          <a:xfrm>
            <a:off x="6552781" y="525197"/>
            <a:ext cx="308511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The </a:t>
            </a:r>
            <a:r>
              <a:rPr lang="en-US" altLang="zh-CN" sz="1200">
                <a:solidFill>
                  <a:schemeClr val="tx1"/>
                </a:solidFill>
              </a:rPr>
              <a:t>histogram distribution </a:t>
            </a:r>
            <a:r>
              <a:rPr lang="en-US" altLang="zh-CN" sz="1200"/>
              <a:t>of</a:t>
            </a:r>
            <a:r>
              <a:rPr lang="en-US" altLang="zh-CN" sz="1200">
                <a:solidFill>
                  <a:schemeClr val="tx1"/>
                </a:solidFill>
              </a:rPr>
              <a:t> 50 samples</a:t>
            </a:r>
            <a:endParaRPr lang="zh-CN" altLang="en-US" sz="1200">
              <a:solidFill>
                <a:schemeClr val="tx1"/>
              </a:solidFill>
            </a:endParaRPr>
          </a:p>
        </p:txBody>
      </p:sp>
      <p:sp>
        <p:nvSpPr>
          <p:cNvPr id="24" name="文本框 23">
            <a:extLst>
              <a:ext uri="{FF2B5EF4-FFF2-40B4-BE49-F238E27FC236}">
                <a16:creationId xmlns:a16="http://schemas.microsoft.com/office/drawing/2014/main" id="{A6CA4241-22D1-1A11-D115-CD9F6787E3BD}"/>
              </a:ext>
            </a:extLst>
          </p:cNvPr>
          <p:cNvSpPr txBox="1"/>
          <p:nvPr/>
        </p:nvSpPr>
        <p:spPr>
          <a:xfrm>
            <a:off x="2277570" y="429616"/>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A</a:t>
            </a:r>
            <a:endParaRPr lang="zh-CN" altLang="en-US" sz="1600" b="1">
              <a:solidFill>
                <a:schemeClr val="tx1"/>
              </a:solidFill>
            </a:endParaRPr>
          </a:p>
        </p:txBody>
      </p:sp>
      <p:sp>
        <p:nvSpPr>
          <p:cNvPr id="25" name="文本框 24">
            <a:extLst>
              <a:ext uri="{FF2B5EF4-FFF2-40B4-BE49-F238E27FC236}">
                <a16:creationId xmlns:a16="http://schemas.microsoft.com/office/drawing/2014/main" id="{2ECBFCBF-3926-027B-5434-2DA2B5B633FD}"/>
              </a:ext>
            </a:extLst>
          </p:cNvPr>
          <p:cNvSpPr txBox="1"/>
          <p:nvPr/>
        </p:nvSpPr>
        <p:spPr>
          <a:xfrm>
            <a:off x="2277570" y="3356043"/>
            <a:ext cx="999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B</a:t>
            </a:r>
            <a:endParaRPr lang="zh-CN" altLang="en-US" sz="1600" b="1">
              <a:solidFill>
                <a:schemeClr val="tx1"/>
              </a:solidFill>
            </a:endParaRPr>
          </a:p>
        </p:txBody>
      </p:sp>
      <p:pic>
        <p:nvPicPr>
          <p:cNvPr id="26" name="图片 25">
            <a:extLst>
              <a:ext uri="{FF2B5EF4-FFF2-40B4-BE49-F238E27FC236}">
                <a16:creationId xmlns:a16="http://schemas.microsoft.com/office/drawing/2014/main" id="{B4869D89-D6A7-615F-51A7-0839819F368C}"/>
              </a:ext>
            </a:extLst>
          </p:cNvPr>
          <p:cNvPicPr>
            <a:picLocks noChangeAspect="1"/>
          </p:cNvPicPr>
          <p:nvPr/>
        </p:nvPicPr>
        <p:blipFill>
          <a:blip r:embed="rId3"/>
          <a:stretch>
            <a:fillRect/>
          </a:stretch>
        </p:blipFill>
        <p:spPr>
          <a:xfrm>
            <a:off x="2777162" y="3525320"/>
            <a:ext cx="3824448" cy="2531034"/>
          </a:xfrm>
          <a:prstGeom prst="rect">
            <a:avLst/>
          </a:prstGeom>
        </p:spPr>
      </p:pic>
      <p:pic>
        <p:nvPicPr>
          <p:cNvPr id="1034" name="Picture 10">
            <a:extLst>
              <a:ext uri="{FF2B5EF4-FFF2-40B4-BE49-F238E27FC236}">
                <a16:creationId xmlns:a16="http://schemas.microsoft.com/office/drawing/2014/main" id="{2A500F72-4FA5-F693-5183-71FE9ACB42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766" y="769022"/>
            <a:ext cx="2160000" cy="248170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A2FE0D7E-A245-8095-5D92-1209A85252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3906" y="3637862"/>
            <a:ext cx="2299720" cy="2477107"/>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155FF52A-E9D8-D612-327A-FAF0FDF862E2}"/>
              </a:ext>
            </a:extLst>
          </p:cNvPr>
          <p:cNvSpPr txBox="1"/>
          <p:nvPr/>
        </p:nvSpPr>
        <p:spPr>
          <a:xfrm>
            <a:off x="6505703" y="3346889"/>
            <a:ext cx="308511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The </a:t>
            </a:r>
            <a:r>
              <a:rPr lang="en-US" altLang="zh-CN" sz="1200">
                <a:solidFill>
                  <a:schemeClr val="tx1"/>
                </a:solidFill>
              </a:rPr>
              <a:t>histogram distribution </a:t>
            </a:r>
            <a:r>
              <a:rPr lang="en-US" altLang="zh-CN" sz="1200"/>
              <a:t>of</a:t>
            </a:r>
            <a:r>
              <a:rPr lang="en-US" altLang="zh-CN" sz="1200">
                <a:solidFill>
                  <a:schemeClr val="tx1"/>
                </a:solidFill>
              </a:rPr>
              <a:t> </a:t>
            </a:r>
            <a:r>
              <a:rPr lang="en-US" altLang="zh-CN" sz="1200"/>
              <a:t>140</a:t>
            </a:r>
            <a:r>
              <a:rPr lang="en-US" altLang="zh-CN" sz="1200">
                <a:solidFill>
                  <a:schemeClr val="tx1"/>
                </a:solidFill>
              </a:rPr>
              <a:t> samples</a:t>
            </a:r>
            <a:endParaRPr lang="zh-CN" altLang="en-US" sz="1200">
              <a:solidFill>
                <a:schemeClr val="tx1"/>
              </a:solidFill>
            </a:endParaRPr>
          </a:p>
        </p:txBody>
      </p:sp>
      <p:sp>
        <p:nvSpPr>
          <p:cNvPr id="2" name="文本框 1">
            <a:extLst>
              <a:ext uri="{FF2B5EF4-FFF2-40B4-BE49-F238E27FC236}">
                <a16:creationId xmlns:a16="http://schemas.microsoft.com/office/drawing/2014/main" id="{DD19775C-67A0-F69E-C693-E20CB53D7EF0}"/>
              </a:ext>
            </a:extLst>
          </p:cNvPr>
          <p:cNvSpPr txBox="1"/>
          <p:nvPr/>
        </p:nvSpPr>
        <p:spPr>
          <a:xfrm>
            <a:off x="78617" y="0"/>
            <a:ext cx="302239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rPr>
              <a:t>Figure 6---</a:t>
            </a:r>
            <a:r>
              <a:rPr lang="zh-CN" altLang="en-US" sz="1600" b="1"/>
              <a:t>钯催化反应初始采样</a:t>
            </a:r>
            <a:endParaRPr lang="zh-CN" altLang="en-US" sz="1600" b="1">
              <a:solidFill>
                <a:schemeClr val="tx1"/>
              </a:solidFill>
            </a:endParaRPr>
          </a:p>
        </p:txBody>
      </p:sp>
    </p:spTree>
    <p:extLst>
      <p:ext uri="{BB962C8B-B14F-4D97-AF65-F5344CB8AC3E}">
        <p14:creationId xmlns:p14="http://schemas.microsoft.com/office/powerpoint/2010/main" val="1177838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5DA8CE7-DB85-B117-D215-DC03FD127218}"/>
              </a:ext>
            </a:extLst>
          </p:cNvPr>
          <p:cNvSpPr>
            <a:spLocks noGrp="1"/>
          </p:cNvSpPr>
          <p:nvPr>
            <p:ph type="sldNum" sz="quarter" idx="12"/>
          </p:nvPr>
        </p:nvSpPr>
        <p:spPr/>
        <p:txBody>
          <a:bodyPr/>
          <a:lstStyle/>
          <a:p>
            <a:fld id="{CE6D0088-E7B1-44B4-B1AB-922CF3440474}" type="slidenum">
              <a:rPr lang="zh-CN" altLang="en-US" smtClean="0"/>
              <a:t>9</a:t>
            </a:fld>
            <a:endParaRPr lang="zh-CN" altLang="en-US"/>
          </a:p>
        </p:txBody>
      </p:sp>
      <p:pic>
        <p:nvPicPr>
          <p:cNvPr id="5" name="Picture 4">
            <a:extLst>
              <a:ext uri="{FF2B5EF4-FFF2-40B4-BE49-F238E27FC236}">
                <a16:creationId xmlns:a16="http://schemas.microsoft.com/office/drawing/2014/main" id="{FFB81E3D-6255-54AA-D842-7223FE1CF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173" y="2185000"/>
            <a:ext cx="5652484" cy="37113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04E535E-F202-28D5-C7B9-D75CC34C98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58" t="60494" r="70733" b="15151"/>
          <a:stretch/>
        </p:blipFill>
        <p:spPr bwMode="auto">
          <a:xfrm>
            <a:off x="5856139" y="3942585"/>
            <a:ext cx="1595696" cy="13861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94B7B0D4-B434-A323-C6CB-8ECE1D5F8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101" t="45216" r="13619" b="22782"/>
          <a:stretch/>
        </p:blipFill>
        <p:spPr bwMode="auto">
          <a:xfrm>
            <a:off x="2714248" y="4141077"/>
            <a:ext cx="1315874" cy="118766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44B12D7-ADB5-9FA7-4467-3B02A8BF92D1}"/>
              </a:ext>
            </a:extLst>
          </p:cNvPr>
          <p:cNvSpPr/>
          <p:nvPr/>
        </p:nvSpPr>
        <p:spPr>
          <a:xfrm>
            <a:off x="2638097" y="2269084"/>
            <a:ext cx="2003100" cy="3206806"/>
          </a:xfrm>
          <a:prstGeom prst="rect">
            <a:avLst/>
          </a:prstGeom>
          <a:solidFill>
            <a:schemeClr val="accent3">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B8B55C7-85E7-CCB6-69B0-78A93A43D78C}"/>
              </a:ext>
            </a:extLst>
          </p:cNvPr>
          <p:cNvSpPr txBox="1"/>
          <p:nvPr/>
        </p:nvSpPr>
        <p:spPr>
          <a:xfrm>
            <a:off x="2899326" y="3942585"/>
            <a:ext cx="131587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Initial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samples</a:t>
            </a:r>
            <a:endParaRPr lang="zh-CN" altLang="en-US">
              <a:solidFill>
                <a:schemeClr val="tx1"/>
              </a:solidFill>
            </a:endParaRPr>
          </a:p>
        </p:txBody>
      </p:sp>
      <p:sp>
        <p:nvSpPr>
          <p:cNvPr id="10" name="文本框 9">
            <a:extLst>
              <a:ext uri="{FF2B5EF4-FFF2-40B4-BE49-F238E27FC236}">
                <a16:creationId xmlns:a16="http://schemas.microsoft.com/office/drawing/2014/main" id="{77A9B02A-CBD2-0234-9E39-D7E595B9655F}"/>
              </a:ext>
            </a:extLst>
          </p:cNvPr>
          <p:cNvSpPr txBox="1"/>
          <p:nvPr/>
        </p:nvSpPr>
        <p:spPr>
          <a:xfrm>
            <a:off x="2899326" y="2263111"/>
            <a:ext cx="1635753" cy="400110"/>
          </a:xfrm>
          <a:prstGeom prst="rect">
            <a:avLst/>
          </a:prstGeom>
          <a:noFill/>
        </p:spPr>
        <p:txBody>
          <a:bodyPr wrap="square">
            <a:spAutoFit/>
          </a:bodyPr>
          <a:lstStyle/>
          <a:p>
            <a:r>
              <a:rPr lang="en-US" altLang="zh-CN" sz="2000">
                <a:latin typeface="Arial" panose="020B0604020202020204" pitchFamily="34" charset="0"/>
                <a:ea typeface="黑体" panose="02010609060101010101" pitchFamily="49" charset="-122"/>
                <a:cs typeface="Arial" panose="020B0604020202020204" pitchFamily="34" charset="0"/>
              </a:rPr>
              <a:t>best value</a:t>
            </a:r>
            <a:endParaRPr lang="zh-CN" altLang="en-US" sz="2000"/>
          </a:p>
        </p:txBody>
      </p:sp>
    </p:spTree>
    <p:extLst>
      <p:ext uri="{BB962C8B-B14F-4D97-AF65-F5344CB8AC3E}">
        <p14:creationId xmlns:p14="http://schemas.microsoft.com/office/powerpoint/2010/main" val="3311230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205081_4"/>
  <p:tag name="KSO_WM_TEMPLATE_SUBCATEGORY" val="19"/>
  <p:tag name="KSO_WM_TEMPLATE_MASTER_TYPE" val="0"/>
  <p:tag name="KSO_WM_TEMPLATE_COLOR_TYPE" val="1"/>
  <p:tag name="KSO_WM_SLIDE_TYPE" val="contents"/>
  <p:tag name="KSO_WM_SLIDE_SUBTYPE" val="diag"/>
  <p:tag name="KSO_WM_SLIDE_ITEM_CNT" val="5"/>
  <p:tag name="KSO_WM_SLIDE_INDEX" val="4"/>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205081_4"/>
  <p:tag name="KSO_WM_TEMPLATE_SUBCATEGORY" val="19"/>
  <p:tag name="KSO_WM_TEMPLATE_MASTER_TYPE" val="0"/>
  <p:tag name="KSO_WM_TEMPLATE_COLOR_TYPE" val="1"/>
  <p:tag name="KSO_WM_SLIDE_TYPE" val="contents"/>
  <p:tag name="KSO_WM_SLIDE_SUBTYPE" val="diag"/>
  <p:tag name="KSO_WM_SLIDE_ITEM_CNT" val="5"/>
  <p:tag name="KSO_WM_SLIDE_INDEX" val="4"/>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205081_4"/>
  <p:tag name="KSO_WM_TEMPLATE_SUBCATEGORY" val="19"/>
  <p:tag name="KSO_WM_TEMPLATE_MASTER_TYPE" val="0"/>
  <p:tag name="KSO_WM_TEMPLATE_COLOR_TYPE" val="1"/>
  <p:tag name="KSO_WM_SLIDE_TYPE" val="contents"/>
  <p:tag name="KSO_WM_SLIDE_SUBTYPE" val="diag"/>
  <p:tag name="KSO_WM_SLIDE_ITEM_CNT" val="5"/>
  <p:tag name="KSO_WM_SLIDE_INDEX" val="4"/>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SLIDE_ID" val="custom20205081_4"/>
  <p:tag name="KSO_WM_TEMPLATE_SUBCATEGORY" val="19"/>
  <p:tag name="KSO_WM_TEMPLATE_MASTER_TYPE" val="0"/>
  <p:tag name="KSO_WM_TEMPLATE_COLOR_TYPE" val="1"/>
  <p:tag name="KSO_WM_SLIDE_TYPE" val="contents"/>
  <p:tag name="KSO_WM_SLIDE_SUBTYPE" val="diag"/>
  <p:tag name="KSO_WM_SLIDE_ITEM_CNT" val="5"/>
  <p:tag name="KSO_WM_SLIDE_INDEX" val="4"/>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205081_4"/>
  <p:tag name="KSO_WM_TEMPLATE_SUBCATEGORY" val="19"/>
  <p:tag name="KSO_WM_TEMPLATE_MASTER_TYPE" val="0"/>
  <p:tag name="KSO_WM_TEMPLATE_COLOR_TYPE" val="1"/>
  <p:tag name="KSO_WM_SLIDE_TYPE" val="contents"/>
  <p:tag name="KSO_WM_SLIDE_SUBTYPE" val="diag"/>
  <p:tag name="KSO_WM_SLIDE_ITEM_CNT" val="5"/>
  <p:tag name="KSO_WM_SLIDE_INDEX" val="4"/>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5081_4"/>
  <p:tag name="KSO_WM_TEMPLATE_SUBCATEGORY" val="19"/>
  <p:tag name="KSO_WM_TEMPLATE_MASTER_TYPE" val="0"/>
  <p:tag name="KSO_WM_TEMPLATE_COLOR_TYPE" val="1"/>
  <p:tag name="KSO_WM_SLIDE_TYPE" val="contents"/>
  <p:tag name="KSO_WM_SLIDE_SUBTYPE" val="diag"/>
  <p:tag name="KSO_WM_SLIDE_ITEM_CNT" val="5"/>
  <p:tag name="KSO_WM_SLIDE_INDEX" val="4"/>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4*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205081_4"/>
  <p:tag name="KSO_WM_TEMPLATE_SUBCATEGORY" val="19"/>
  <p:tag name="KSO_WM_TEMPLATE_MASTER_TYPE" val="0"/>
  <p:tag name="KSO_WM_TEMPLATE_COLOR_TYPE" val="1"/>
  <p:tag name="KSO_WM_SLIDE_TYPE" val="contents"/>
  <p:tag name="KSO_WM_SLIDE_SUBTYPE" val="diag"/>
  <p:tag name="KSO_WM_SLIDE_ITEM_CNT" val="5"/>
  <p:tag name="KSO_WM_SLIDE_INDEX" val="4"/>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25062</TotalTime>
  <Words>1290</Words>
  <Application>Microsoft Office PowerPoint</Application>
  <PresentationFormat>宽屏</PresentationFormat>
  <Paragraphs>422</Paragraphs>
  <Slides>34</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34</vt:i4>
      </vt:variant>
    </vt:vector>
  </HeadingPairs>
  <TitlesOfParts>
    <vt:vector size="39" baseType="lpstr">
      <vt:lpstr>等线</vt:lpstr>
      <vt:lpstr>黑体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迷 离</dc:creator>
  <cp:lastModifiedBy>离 迷</cp:lastModifiedBy>
  <cp:revision>618</cp:revision>
  <dcterms:created xsi:type="dcterms:W3CDTF">2023-05-19T02:32:49Z</dcterms:created>
  <dcterms:modified xsi:type="dcterms:W3CDTF">2024-09-04T04:27:35Z</dcterms:modified>
</cp:coreProperties>
</file>